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4" r:id="rId5"/>
    <p:sldMasterId id="2147483708" r:id="rId6"/>
  </p:sldMasterIdLst>
  <p:notesMasterIdLst>
    <p:notesMasterId r:id="rId38"/>
  </p:notesMasterIdLst>
  <p:handoutMasterIdLst>
    <p:handoutMasterId r:id="rId39"/>
  </p:handoutMasterIdLst>
  <p:sldIdLst>
    <p:sldId id="256" r:id="rId7"/>
    <p:sldId id="331" r:id="rId8"/>
    <p:sldId id="321" r:id="rId9"/>
    <p:sldId id="339" r:id="rId10"/>
    <p:sldId id="291" r:id="rId11"/>
    <p:sldId id="340" r:id="rId12"/>
    <p:sldId id="293" r:id="rId13"/>
    <p:sldId id="292" r:id="rId14"/>
    <p:sldId id="285" r:id="rId15"/>
    <p:sldId id="289" r:id="rId16"/>
    <p:sldId id="341" r:id="rId17"/>
    <p:sldId id="276" r:id="rId18"/>
    <p:sldId id="333" r:id="rId19"/>
    <p:sldId id="297" r:id="rId20"/>
    <p:sldId id="287" r:id="rId21"/>
    <p:sldId id="336" r:id="rId22"/>
    <p:sldId id="326" r:id="rId23"/>
    <p:sldId id="318" r:id="rId24"/>
    <p:sldId id="304" r:id="rId25"/>
    <p:sldId id="329" r:id="rId26"/>
    <p:sldId id="334" r:id="rId27"/>
    <p:sldId id="306" r:id="rId28"/>
    <p:sldId id="305" r:id="rId29"/>
    <p:sldId id="315" r:id="rId30"/>
    <p:sldId id="337" r:id="rId31"/>
    <p:sldId id="328" r:id="rId32"/>
    <p:sldId id="330" r:id="rId33"/>
    <p:sldId id="310" r:id="rId34"/>
    <p:sldId id="311" r:id="rId35"/>
    <p:sldId id="290" r:id="rId36"/>
    <p:sldId id="338" r:id="rId3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antha Perez" initials="SP" lastIdx="7" clrIdx="0">
    <p:extLst>
      <p:ext uri="{19B8F6BF-5375-455C-9EA6-DF929625EA0E}">
        <p15:presenceInfo xmlns:p15="http://schemas.microsoft.com/office/powerpoint/2012/main" userId="S::sperez@capitalareafoodbank.org::454c7a5d-f208-4095-af93-3c697061f037" providerId="AD"/>
      </p:ext>
    </p:extLst>
  </p:cmAuthor>
  <p:cmAuthor id="2" name="Jake Erlich" initials="JE" lastIdx="5" clrIdx="1">
    <p:extLst>
      <p:ext uri="{19B8F6BF-5375-455C-9EA6-DF929625EA0E}">
        <p15:presenceInfo xmlns:p15="http://schemas.microsoft.com/office/powerpoint/2012/main" userId="S::jerlich@capitalareafoodbank.org::a1cf18eb-6087-4855-9e5a-b9227e9980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81D"/>
    <a:srgbClr val="F4FAA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566" autoAdjust="0"/>
  </p:normalViewPr>
  <p:slideViewPr>
    <p:cSldViewPr snapToGrid="0" snapToObjects="1">
      <p:cViewPr varScale="1">
        <p:scale>
          <a:sx n="86" d="100"/>
          <a:sy n="86" d="100"/>
        </p:scale>
        <p:origin x="138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88" d="100"/>
          <a:sy n="88" d="100"/>
        </p:scale>
        <p:origin x="-3870"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Perez" userId="454c7a5d-f208-4095-af93-3c697061f037" providerId="ADAL" clId="{219BEF8E-8CC0-471E-B177-D496EB093A7A}"/>
    <pc:docChg chg="custSel addSld delSld modSld sldOrd">
      <pc:chgData name="Samantha Perez" userId="454c7a5d-f208-4095-af93-3c697061f037" providerId="ADAL" clId="{219BEF8E-8CC0-471E-B177-D496EB093A7A}" dt="2023-05-09T14:02:25.228" v="1606" actId="478"/>
      <pc:docMkLst>
        <pc:docMk/>
      </pc:docMkLst>
      <pc:sldChg chg="del ord">
        <pc:chgData name="Samantha Perez" userId="454c7a5d-f208-4095-af93-3c697061f037" providerId="ADAL" clId="{219BEF8E-8CC0-471E-B177-D496EB093A7A}" dt="2023-05-09T13:55:44.246" v="1527" actId="47"/>
        <pc:sldMkLst>
          <pc:docMk/>
          <pc:sldMk cId="792355733" sldId="258"/>
        </pc:sldMkLst>
      </pc:sldChg>
      <pc:sldChg chg="modSp mod">
        <pc:chgData name="Samantha Perez" userId="454c7a5d-f208-4095-af93-3c697061f037" providerId="ADAL" clId="{219BEF8E-8CC0-471E-B177-D496EB093A7A}" dt="2023-05-09T13:49:30.043" v="773" actId="115"/>
        <pc:sldMkLst>
          <pc:docMk/>
          <pc:sldMk cId="4041031105" sldId="289"/>
        </pc:sldMkLst>
        <pc:spChg chg="mod">
          <ac:chgData name="Samantha Perez" userId="454c7a5d-f208-4095-af93-3c697061f037" providerId="ADAL" clId="{219BEF8E-8CC0-471E-B177-D496EB093A7A}" dt="2023-05-09T13:49:30.043" v="773" actId="115"/>
          <ac:spMkLst>
            <pc:docMk/>
            <pc:sldMk cId="4041031105" sldId="289"/>
            <ac:spMk id="3" creationId="{5291D8BA-6424-46E0-B7D8-DF77E2952490}"/>
          </ac:spMkLst>
        </pc:spChg>
      </pc:sldChg>
      <pc:sldChg chg="modSp mod">
        <pc:chgData name="Samantha Perez" userId="454c7a5d-f208-4095-af93-3c697061f037" providerId="ADAL" clId="{219BEF8E-8CC0-471E-B177-D496EB093A7A}" dt="2023-05-09T13:51:42.285" v="1066" actId="20577"/>
        <pc:sldMkLst>
          <pc:docMk/>
          <pc:sldMk cId="3231410654" sldId="291"/>
        </pc:sldMkLst>
        <pc:spChg chg="mod">
          <ac:chgData name="Samantha Perez" userId="454c7a5d-f208-4095-af93-3c697061f037" providerId="ADAL" clId="{219BEF8E-8CC0-471E-B177-D496EB093A7A}" dt="2023-05-09T13:51:42.285" v="1066" actId="20577"/>
          <ac:spMkLst>
            <pc:docMk/>
            <pc:sldMk cId="3231410654" sldId="291"/>
            <ac:spMk id="2" creationId="{F6B04D33-7901-4868-BBE3-B63735B6E821}"/>
          </ac:spMkLst>
        </pc:spChg>
      </pc:sldChg>
      <pc:sldChg chg="addSp delSp modSp mod">
        <pc:chgData name="Samantha Perez" userId="454c7a5d-f208-4095-af93-3c697061f037" providerId="ADAL" clId="{219BEF8E-8CC0-471E-B177-D496EB093A7A}" dt="2023-05-09T14:02:25.228" v="1606" actId="478"/>
        <pc:sldMkLst>
          <pc:docMk/>
          <pc:sldMk cId="1527785075" sldId="304"/>
        </pc:sldMkLst>
        <pc:picChg chg="add del mod">
          <ac:chgData name="Samantha Perez" userId="454c7a5d-f208-4095-af93-3c697061f037" providerId="ADAL" clId="{219BEF8E-8CC0-471E-B177-D496EB093A7A}" dt="2023-05-09T14:02:25.228" v="1606" actId="478"/>
          <ac:picMkLst>
            <pc:docMk/>
            <pc:sldMk cId="1527785075" sldId="304"/>
            <ac:picMk id="2" creationId="{C4CCA474-2936-D97B-8D9B-5868DE568FC3}"/>
          </ac:picMkLst>
        </pc:picChg>
      </pc:sldChg>
      <pc:sldChg chg="modSp mod ord">
        <pc:chgData name="Samantha Perez" userId="454c7a5d-f208-4095-af93-3c697061f037" providerId="ADAL" clId="{219BEF8E-8CC0-471E-B177-D496EB093A7A}" dt="2023-05-09T13:41:13.760" v="25" actId="108"/>
        <pc:sldMkLst>
          <pc:docMk/>
          <pc:sldMk cId="952138373" sldId="321"/>
        </pc:sldMkLst>
        <pc:spChg chg="mod">
          <ac:chgData name="Samantha Perez" userId="454c7a5d-f208-4095-af93-3c697061f037" providerId="ADAL" clId="{219BEF8E-8CC0-471E-B177-D496EB093A7A}" dt="2023-05-09T13:41:05.870" v="22" actId="21"/>
          <ac:spMkLst>
            <pc:docMk/>
            <pc:sldMk cId="952138373" sldId="321"/>
            <ac:spMk id="3" creationId="{9AA6D911-6B56-4306-9F74-11A24E997791}"/>
          </ac:spMkLst>
        </pc:spChg>
        <pc:spChg chg="mod">
          <ac:chgData name="Samantha Perez" userId="454c7a5d-f208-4095-af93-3c697061f037" providerId="ADAL" clId="{219BEF8E-8CC0-471E-B177-D496EB093A7A}" dt="2023-05-09T13:41:13.760" v="25" actId="108"/>
          <ac:spMkLst>
            <pc:docMk/>
            <pc:sldMk cId="952138373" sldId="321"/>
            <ac:spMk id="6" creationId="{4C274B76-66A9-4DE0-8EFD-AA3C059D5D95}"/>
          </ac:spMkLst>
        </pc:spChg>
      </pc:sldChg>
      <pc:sldChg chg="modSp mod">
        <pc:chgData name="Samantha Perez" userId="454c7a5d-f208-4095-af93-3c697061f037" providerId="ADAL" clId="{219BEF8E-8CC0-471E-B177-D496EB093A7A}" dt="2023-05-09T14:00:30.773" v="1604" actId="20577"/>
        <pc:sldMkLst>
          <pc:docMk/>
          <pc:sldMk cId="795126485" sldId="326"/>
        </pc:sldMkLst>
        <pc:spChg chg="mod">
          <ac:chgData name="Samantha Perez" userId="454c7a5d-f208-4095-af93-3c697061f037" providerId="ADAL" clId="{219BEF8E-8CC0-471E-B177-D496EB093A7A}" dt="2023-05-09T14:00:30.773" v="1604" actId="20577"/>
          <ac:spMkLst>
            <pc:docMk/>
            <pc:sldMk cId="795126485" sldId="326"/>
            <ac:spMk id="5" creationId="{64F6D3F8-6564-B256-C355-E0EE20E05FEE}"/>
          </ac:spMkLst>
        </pc:spChg>
      </pc:sldChg>
      <pc:sldChg chg="ord">
        <pc:chgData name="Samantha Perez" userId="454c7a5d-f208-4095-af93-3c697061f037" providerId="ADAL" clId="{219BEF8E-8CC0-471E-B177-D496EB093A7A}" dt="2023-05-09T13:40:50.482" v="2"/>
        <pc:sldMkLst>
          <pc:docMk/>
          <pc:sldMk cId="2175736081" sldId="331"/>
        </pc:sldMkLst>
      </pc:sldChg>
      <pc:sldChg chg="modSp new mod">
        <pc:chgData name="Samantha Perez" userId="454c7a5d-f208-4095-af93-3c697061f037" providerId="ADAL" clId="{219BEF8E-8CC0-471E-B177-D496EB093A7A}" dt="2023-05-09T13:47:54.391" v="770" actId="20577"/>
        <pc:sldMkLst>
          <pc:docMk/>
          <pc:sldMk cId="925177082" sldId="339"/>
        </pc:sldMkLst>
        <pc:spChg chg="mod">
          <ac:chgData name="Samantha Perez" userId="454c7a5d-f208-4095-af93-3c697061f037" providerId="ADAL" clId="{219BEF8E-8CC0-471E-B177-D496EB093A7A}" dt="2023-05-09T13:41:20.268" v="34" actId="20577"/>
          <ac:spMkLst>
            <pc:docMk/>
            <pc:sldMk cId="925177082" sldId="339"/>
            <ac:spMk id="2" creationId="{DAADFB68-C8CF-CB2A-1014-91170C5F31F9}"/>
          </ac:spMkLst>
        </pc:spChg>
        <pc:spChg chg="mod">
          <ac:chgData name="Samantha Perez" userId="454c7a5d-f208-4095-af93-3c697061f037" providerId="ADAL" clId="{219BEF8E-8CC0-471E-B177-D496EB093A7A}" dt="2023-05-09T13:47:54.391" v="770" actId="20577"/>
          <ac:spMkLst>
            <pc:docMk/>
            <pc:sldMk cId="925177082" sldId="339"/>
            <ac:spMk id="3" creationId="{01F4470D-65E9-8BF3-709F-795C3EA9876B}"/>
          </ac:spMkLst>
        </pc:spChg>
      </pc:sldChg>
      <pc:sldChg chg="addSp modSp new mod ord">
        <pc:chgData name="Samantha Perez" userId="454c7a5d-f208-4095-af93-3c697061f037" providerId="ADAL" clId="{219BEF8E-8CC0-471E-B177-D496EB093A7A}" dt="2023-05-09T13:55:34.830" v="1526" actId="27636"/>
        <pc:sldMkLst>
          <pc:docMk/>
          <pc:sldMk cId="1863815963" sldId="340"/>
        </pc:sldMkLst>
        <pc:spChg chg="mod">
          <ac:chgData name="Samantha Perez" userId="454c7a5d-f208-4095-af93-3c697061f037" providerId="ADAL" clId="{219BEF8E-8CC0-471E-B177-D496EB093A7A}" dt="2023-05-09T13:53:51.239" v="1321" actId="20577"/>
          <ac:spMkLst>
            <pc:docMk/>
            <pc:sldMk cId="1863815963" sldId="340"/>
            <ac:spMk id="2" creationId="{34501905-A0AA-4FF1-B9A0-3B7EC49284C9}"/>
          </ac:spMkLst>
        </pc:spChg>
        <pc:spChg chg="mod">
          <ac:chgData name="Samantha Perez" userId="454c7a5d-f208-4095-af93-3c697061f037" providerId="ADAL" clId="{219BEF8E-8CC0-471E-B177-D496EB093A7A}" dt="2023-05-09T13:55:34.830" v="1526" actId="27636"/>
          <ac:spMkLst>
            <pc:docMk/>
            <pc:sldMk cId="1863815963" sldId="340"/>
            <ac:spMk id="3" creationId="{56705F69-6D2D-2429-CA00-060ACF1BFA4D}"/>
          </ac:spMkLst>
        </pc:spChg>
        <pc:picChg chg="add mod">
          <ac:chgData name="Samantha Perez" userId="454c7a5d-f208-4095-af93-3c697061f037" providerId="ADAL" clId="{219BEF8E-8CC0-471E-B177-D496EB093A7A}" dt="2023-05-09T13:54:13.658" v="1328" actId="1076"/>
          <ac:picMkLst>
            <pc:docMk/>
            <pc:sldMk cId="1863815963" sldId="340"/>
            <ac:picMk id="5" creationId="{3F8B67FB-383B-3413-7709-871250F84328}"/>
          </ac:picMkLst>
        </pc:picChg>
      </pc:sldChg>
      <pc:sldChg chg="delSp modSp new mod">
        <pc:chgData name="Samantha Perez" userId="454c7a5d-f208-4095-af93-3c697061f037" providerId="ADAL" clId="{219BEF8E-8CC0-471E-B177-D496EB093A7A}" dt="2023-05-09T13:59:24.657" v="1583" actId="1076"/>
        <pc:sldMkLst>
          <pc:docMk/>
          <pc:sldMk cId="3190811938" sldId="341"/>
        </pc:sldMkLst>
        <pc:spChg chg="mod">
          <ac:chgData name="Samantha Perez" userId="454c7a5d-f208-4095-af93-3c697061f037" providerId="ADAL" clId="{219BEF8E-8CC0-471E-B177-D496EB093A7A}" dt="2023-05-09T13:59:24.657" v="1583" actId="1076"/>
          <ac:spMkLst>
            <pc:docMk/>
            <pc:sldMk cId="3190811938" sldId="341"/>
            <ac:spMk id="2" creationId="{2A984BF1-2078-CA95-925E-76DC7ADB448E}"/>
          </ac:spMkLst>
        </pc:spChg>
        <pc:spChg chg="del">
          <ac:chgData name="Samantha Perez" userId="454c7a5d-f208-4095-af93-3c697061f037" providerId="ADAL" clId="{219BEF8E-8CC0-471E-B177-D496EB093A7A}" dt="2023-05-09T13:59:15.702" v="1580" actId="478"/>
          <ac:spMkLst>
            <pc:docMk/>
            <pc:sldMk cId="3190811938" sldId="341"/>
            <ac:spMk id="3" creationId="{140D0485-EC89-B9F9-3E76-5E45D480FD86}"/>
          </ac:spMkLst>
        </pc:spChg>
      </pc:sldChg>
    </pc:docChg>
  </pc:docChgLst>
  <pc:docChgLst>
    <pc:chgData name="Jake Karaisz" userId="a97df8af-8f31-4ed9-b310-d107897cace3" providerId="ADAL" clId="{9C413212-707A-497F-8FEF-D9E78BB9D0A5}"/>
    <pc:docChg chg="custSel modSld">
      <pc:chgData name="Jake Karaisz" userId="a97df8af-8f31-4ed9-b310-d107897cace3" providerId="ADAL" clId="{9C413212-707A-497F-8FEF-D9E78BB9D0A5}" dt="2024-01-24T21:54:05.197" v="54" actId="20577"/>
      <pc:docMkLst>
        <pc:docMk/>
      </pc:docMkLst>
      <pc:sldChg chg="modSp mod">
        <pc:chgData name="Jake Karaisz" userId="a97df8af-8f31-4ed9-b310-d107897cace3" providerId="ADAL" clId="{9C413212-707A-497F-8FEF-D9E78BB9D0A5}" dt="2024-01-24T21:54:05.197" v="54" actId="20577"/>
        <pc:sldMkLst>
          <pc:docMk/>
          <pc:sldMk cId="950747236" sldId="290"/>
        </pc:sldMkLst>
        <pc:spChg chg="mod">
          <ac:chgData name="Jake Karaisz" userId="a97df8af-8f31-4ed9-b310-d107897cace3" providerId="ADAL" clId="{9C413212-707A-497F-8FEF-D9E78BB9D0A5}" dt="2024-01-24T21:54:05.197" v="54" actId="20577"/>
          <ac:spMkLst>
            <pc:docMk/>
            <pc:sldMk cId="950747236" sldId="290"/>
            <ac:spMk id="2" creationId="{7816A323-F1DC-40F5-BE17-CA873A1BFD50}"/>
          </ac:spMkLst>
        </pc:spChg>
      </pc:sldChg>
      <pc:sldChg chg="modSp mod">
        <pc:chgData name="Jake Karaisz" userId="a97df8af-8f31-4ed9-b310-d107897cace3" providerId="ADAL" clId="{9C413212-707A-497F-8FEF-D9E78BB9D0A5}" dt="2024-01-24T19:54:23.415" v="51" actId="20577"/>
        <pc:sldMkLst>
          <pc:docMk/>
          <pc:sldMk cId="1137693949" sldId="333"/>
        </pc:sldMkLst>
        <pc:spChg chg="mod">
          <ac:chgData name="Jake Karaisz" userId="a97df8af-8f31-4ed9-b310-d107897cace3" providerId="ADAL" clId="{9C413212-707A-497F-8FEF-D9E78BB9D0A5}" dt="2024-01-24T19:54:23.415" v="51" actId="20577"/>
          <ac:spMkLst>
            <pc:docMk/>
            <pc:sldMk cId="1137693949" sldId="333"/>
            <ac:spMk id="12" creationId="{DAB0E8CA-56B1-5875-6F7C-3327CB5FDFDB}"/>
          </ac:spMkLst>
        </pc:spChg>
      </pc:sldChg>
    </pc:docChg>
  </pc:docChgLst>
  <pc:docChgLst>
    <pc:chgData name="Jake Karaisz" userId="S::jkaraisz@capitalareafoodbank.org::a97df8af-8f31-4ed9-b310-d107897cace3" providerId="AD" clId="Web-{7FE1B141-D97D-49C2-758F-A83964666FC3}"/>
    <pc:docChg chg="modSld">
      <pc:chgData name="Jake Karaisz" userId="S::jkaraisz@capitalareafoodbank.org::a97df8af-8f31-4ed9-b310-d107897cace3" providerId="AD" clId="Web-{7FE1B141-D97D-49C2-758F-A83964666FC3}" dt="2023-07-17T18:42:20.615" v="12" actId="1076"/>
      <pc:docMkLst>
        <pc:docMk/>
      </pc:docMkLst>
      <pc:sldChg chg="addSp delSp modSp">
        <pc:chgData name="Jake Karaisz" userId="S::jkaraisz@capitalareafoodbank.org::a97df8af-8f31-4ed9-b310-d107897cace3" providerId="AD" clId="Web-{7FE1B141-D97D-49C2-758F-A83964666FC3}" dt="2023-07-17T18:42:20.615" v="12" actId="1076"/>
        <pc:sldMkLst>
          <pc:docMk/>
          <pc:sldMk cId="1190521770" sldId="330"/>
        </pc:sldMkLst>
        <pc:spChg chg="del">
          <ac:chgData name="Jake Karaisz" userId="S::jkaraisz@capitalareafoodbank.org::a97df8af-8f31-4ed9-b310-d107897cace3" providerId="AD" clId="Web-{7FE1B141-D97D-49C2-758F-A83964666FC3}" dt="2023-07-17T18:41:41.598" v="1"/>
          <ac:spMkLst>
            <pc:docMk/>
            <pc:sldMk cId="1190521770" sldId="330"/>
            <ac:spMk id="3" creationId="{72476E31-3B73-482D-A867-197E2A54764B}"/>
          </ac:spMkLst>
        </pc:spChg>
        <pc:picChg chg="del">
          <ac:chgData name="Jake Karaisz" userId="S::jkaraisz@capitalareafoodbank.org::a97df8af-8f31-4ed9-b310-d107897cace3" providerId="AD" clId="Web-{7FE1B141-D97D-49C2-758F-A83964666FC3}" dt="2023-07-17T18:41:37.004" v="0"/>
          <ac:picMkLst>
            <pc:docMk/>
            <pc:sldMk cId="1190521770" sldId="330"/>
            <ac:picMk id="5" creationId="{3C65CD29-A649-4B86-8067-95E0802BBC5D}"/>
          </ac:picMkLst>
        </pc:picChg>
        <pc:picChg chg="add mod modCrop">
          <ac:chgData name="Jake Karaisz" userId="S::jkaraisz@capitalareafoodbank.org::a97df8af-8f31-4ed9-b310-d107897cace3" providerId="AD" clId="Web-{7FE1B141-D97D-49C2-758F-A83964666FC3}" dt="2023-07-17T18:42:20.615" v="12" actId="1076"/>
          <ac:picMkLst>
            <pc:docMk/>
            <pc:sldMk cId="1190521770" sldId="330"/>
            <ac:picMk id="6" creationId="{CAD7E4CD-ABC4-D334-C2CD-8D708960F5F2}"/>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ata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D7578C-56FB-4381-A1E9-165A28CC59EE}"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F6E20A85-AE67-4D41-A5C7-0D80FD664FA6}">
      <dgm:prSet phldrT="[Text]"/>
      <dgm:spPr/>
      <dgm:t>
        <a:bodyPr/>
        <a:lstStyle/>
        <a:p>
          <a:r>
            <a:rPr lang="en-US" dirty="0"/>
            <a:t>Benefits</a:t>
          </a:r>
        </a:p>
      </dgm:t>
    </dgm:pt>
    <dgm:pt modelId="{CAD935F9-2941-4D0E-9CCC-429CF3C9E5C6}" type="parTrans" cxnId="{8E179572-45D0-4B2A-B322-2E63AF2E9311}">
      <dgm:prSet/>
      <dgm:spPr/>
      <dgm:t>
        <a:bodyPr/>
        <a:lstStyle/>
        <a:p>
          <a:endParaRPr lang="en-US"/>
        </a:p>
      </dgm:t>
    </dgm:pt>
    <dgm:pt modelId="{39DC2471-623F-4E62-921C-8C910F5D0573}" type="sibTrans" cxnId="{8E179572-45D0-4B2A-B322-2E63AF2E9311}">
      <dgm:prSet/>
      <dgm:spPr/>
      <dgm:t>
        <a:bodyPr/>
        <a:lstStyle/>
        <a:p>
          <a:endParaRPr lang="en-US"/>
        </a:p>
      </dgm:t>
    </dgm:pt>
    <dgm:pt modelId="{B0481D8F-174F-4573-BE7F-130B32014285}">
      <dgm:prSet phldrT="[Text]" custT="1"/>
      <dgm:spPr/>
      <dgm:t>
        <a:bodyPr/>
        <a:lstStyle/>
        <a:p>
          <a:pPr marL="228600" lvl="1" indent="-228600" algn="l" defTabSz="889000">
            <a:lnSpc>
              <a:spcPct val="125000"/>
            </a:lnSpc>
            <a:spcBef>
              <a:spcPct val="0"/>
            </a:spcBef>
            <a:spcAft>
              <a:spcPct val="15000"/>
            </a:spcAft>
            <a:buFont typeface="Arial" panose="020B0604020202020204" pitchFamily="34" charset="0"/>
            <a:buChar char="•"/>
          </a:pPr>
          <a:r>
            <a:rPr lang="en-US" sz="20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You can go paperless</a:t>
          </a:r>
        </a:p>
      </dgm:t>
    </dgm:pt>
    <dgm:pt modelId="{F8CE8F0B-727D-4AEC-8F2A-1A48F4A42FC9}" type="parTrans" cxnId="{31F82A30-A71B-4A2A-9084-A7CB09E771C1}">
      <dgm:prSet/>
      <dgm:spPr/>
      <dgm:t>
        <a:bodyPr/>
        <a:lstStyle/>
        <a:p>
          <a:endParaRPr lang="en-US"/>
        </a:p>
      </dgm:t>
    </dgm:pt>
    <dgm:pt modelId="{958EC3CE-DB7C-4DF3-8AF3-53D29268C1B7}" type="sibTrans" cxnId="{31F82A30-A71B-4A2A-9084-A7CB09E771C1}">
      <dgm:prSet/>
      <dgm:spPr/>
      <dgm:t>
        <a:bodyPr/>
        <a:lstStyle/>
        <a:p>
          <a:endParaRPr lang="en-US"/>
        </a:p>
      </dgm:t>
    </dgm:pt>
    <dgm:pt modelId="{C26055AC-17B6-4655-BBD3-AECD4FD3C784}">
      <dgm:prSet phldrT="[Text]"/>
      <dgm:spPr/>
      <dgm:t>
        <a:bodyPr/>
        <a:lstStyle/>
        <a:p>
          <a:r>
            <a:rPr lang="en-US" dirty="0"/>
            <a:t>Required</a:t>
          </a:r>
        </a:p>
      </dgm:t>
    </dgm:pt>
    <dgm:pt modelId="{7383DA4D-2C82-4E17-ADC5-8E3864B02C68}" type="parTrans" cxnId="{D96D5D70-5E36-43CA-B240-5BC8EE654D6E}">
      <dgm:prSet/>
      <dgm:spPr/>
      <dgm:t>
        <a:bodyPr/>
        <a:lstStyle/>
        <a:p>
          <a:endParaRPr lang="en-US"/>
        </a:p>
      </dgm:t>
    </dgm:pt>
    <dgm:pt modelId="{380AF2F1-9D19-4694-8260-CC36069CE463}" type="sibTrans" cxnId="{D96D5D70-5E36-43CA-B240-5BC8EE654D6E}">
      <dgm:prSet/>
      <dgm:spPr/>
      <dgm:t>
        <a:bodyPr/>
        <a:lstStyle/>
        <a:p>
          <a:endParaRPr lang="en-US"/>
        </a:p>
      </dgm:t>
    </dgm:pt>
    <dgm:pt modelId="{6068289B-2BC9-4DDE-9D28-34AAD5BAC8D6}">
      <dgm:prSet phldrT="[Text]" custT="1"/>
      <dgm:spPr/>
      <dgm:t>
        <a:bodyPr/>
        <a:lstStyle/>
        <a:p>
          <a:pPr>
            <a:lnSpc>
              <a:spcPct val="125000"/>
            </a:lnSpc>
          </a:pPr>
          <a:r>
            <a:rPr lang="en-US" sz="2000" dirty="0">
              <a:latin typeface="Arial" panose="020B0604020202020204" pitchFamily="34" charset="0"/>
              <a:cs typeface="Arial" panose="020B0604020202020204" pitchFamily="34" charset="0"/>
            </a:rPr>
            <a:t>Multiple devices</a:t>
          </a:r>
        </a:p>
      </dgm:t>
    </dgm:pt>
    <dgm:pt modelId="{E5086A74-754C-4BC1-B5AB-AE8246E445FE}" type="parTrans" cxnId="{0A75B4B3-34C4-4533-AA7C-1E3848419565}">
      <dgm:prSet/>
      <dgm:spPr/>
      <dgm:t>
        <a:bodyPr/>
        <a:lstStyle/>
        <a:p>
          <a:endParaRPr lang="en-US"/>
        </a:p>
      </dgm:t>
    </dgm:pt>
    <dgm:pt modelId="{AC7603ED-6716-4BFA-A6F8-C1562481B743}" type="sibTrans" cxnId="{0A75B4B3-34C4-4533-AA7C-1E3848419565}">
      <dgm:prSet/>
      <dgm:spPr/>
      <dgm:t>
        <a:bodyPr/>
        <a:lstStyle/>
        <a:p>
          <a:endParaRPr lang="en-US"/>
        </a:p>
      </dgm:t>
    </dgm:pt>
    <dgm:pt modelId="{F60C642E-C440-4D05-AAFB-0AD6AFEEC59B}">
      <dgm:prSet custT="1"/>
      <dgm:spPr/>
      <dgm:t>
        <a:bodyPr/>
        <a:lstStyle/>
        <a:p>
          <a:pPr marL="228600" lvl="1" indent="-228600" algn="l" defTabSz="889000">
            <a:lnSpc>
              <a:spcPct val="125000"/>
            </a:lnSpc>
            <a:spcBef>
              <a:spcPct val="0"/>
            </a:spcBef>
            <a:spcAft>
              <a:spcPct val="15000"/>
            </a:spcAft>
            <a:buChar char="•"/>
          </a:pPr>
          <a:r>
            <a:rPr lang="en-US" sz="20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Less work after the distribution ends</a:t>
          </a:r>
        </a:p>
      </dgm:t>
    </dgm:pt>
    <dgm:pt modelId="{88CFFF28-1B50-47F2-9346-F31E50C251F7}" type="parTrans" cxnId="{30D4E982-A358-41AF-B08E-16B7FFFB2668}">
      <dgm:prSet/>
      <dgm:spPr/>
      <dgm:t>
        <a:bodyPr/>
        <a:lstStyle/>
        <a:p>
          <a:endParaRPr lang="en-US"/>
        </a:p>
      </dgm:t>
    </dgm:pt>
    <dgm:pt modelId="{726A4349-106A-4663-8E79-59B9B7D08DF9}" type="sibTrans" cxnId="{30D4E982-A358-41AF-B08E-16B7FFFB2668}">
      <dgm:prSet/>
      <dgm:spPr/>
      <dgm:t>
        <a:bodyPr/>
        <a:lstStyle/>
        <a:p>
          <a:endParaRPr lang="en-US"/>
        </a:p>
      </dgm:t>
    </dgm:pt>
    <dgm:pt modelId="{2AA021DF-0593-4537-86C1-3C6E80D9AC17}">
      <dgm:prSet custT="1"/>
      <dgm:spPr/>
      <dgm:t>
        <a:bodyPr/>
        <a:lstStyle/>
        <a:p>
          <a:pPr marL="228600" lvl="1" indent="-228600" algn="l" defTabSz="889000">
            <a:lnSpc>
              <a:spcPct val="125000"/>
            </a:lnSpc>
            <a:spcBef>
              <a:spcPct val="0"/>
            </a:spcBef>
            <a:spcAft>
              <a:spcPct val="15000"/>
            </a:spcAft>
            <a:buChar char="•"/>
          </a:pPr>
          <a:r>
            <a:rPr lang="en-US" sz="20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Greatly increases accuracy of info</a:t>
          </a:r>
        </a:p>
      </dgm:t>
    </dgm:pt>
    <dgm:pt modelId="{69F08C41-4908-422E-B1B7-4617BB149BE7}" type="parTrans" cxnId="{5FE7E7BD-04FD-4B7B-92F9-F6BF8D5B69EE}">
      <dgm:prSet/>
      <dgm:spPr/>
      <dgm:t>
        <a:bodyPr/>
        <a:lstStyle/>
        <a:p>
          <a:endParaRPr lang="en-US"/>
        </a:p>
      </dgm:t>
    </dgm:pt>
    <dgm:pt modelId="{08E3A5AC-989E-4348-89C6-F729962F28C2}" type="sibTrans" cxnId="{5FE7E7BD-04FD-4B7B-92F9-F6BF8D5B69EE}">
      <dgm:prSet/>
      <dgm:spPr/>
      <dgm:t>
        <a:bodyPr/>
        <a:lstStyle/>
        <a:p>
          <a:endParaRPr lang="en-US"/>
        </a:p>
      </dgm:t>
    </dgm:pt>
    <dgm:pt modelId="{895948F1-28A7-4382-AD72-42C5ED98ECD9}">
      <dgm:prSet phldrT="[Text]" custT="1"/>
      <dgm:spPr/>
      <dgm:t>
        <a:bodyPr/>
        <a:lstStyle/>
        <a:p>
          <a:pPr>
            <a:lnSpc>
              <a:spcPct val="125000"/>
            </a:lnSpc>
          </a:pPr>
          <a:r>
            <a:rPr lang="en-US" sz="2000" dirty="0">
              <a:latin typeface="Arial" panose="020B0604020202020204" pitchFamily="34" charset="0"/>
              <a:cs typeface="Arial" panose="020B0604020202020204" pitchFamily="34" charset="0"/>
            </a:rPr>
            <a:t>Multiple volunteers using SI</a:t>
          </a:r>
        </a:p>
      </dgm:t>
    </dgm:pt>
    <dgm:pt modelId="{7567CF6C-478A-48B0-81E1-C6C5606C923A}" type="parTrans" cxnId="{F58059AC-E676-4484-8816-05D08FFE8DC1}">
      <dgm:prSet/>
      <dgm:spPr/>
      <dgm:t>
        <a:bodyPr/>
        <a:lstStyle/>
        <a:p>
          <a:endParaRPr lang="en-US"/>
        </a:p>
      </dgm:t>
    </dgm:pt>
    <dgm:pt modelId="{5F160D6B-4F66-47C9-AD80-CC71E530A8C4}" type="sibTrans" cxnId="{F58059AC-E676-4484-8816-05D08FFE8DC1}">
      <dgm:prSet/>
      <dgm:spPr/>
      <dgm:t>
        <a:bodyPr/>
        <a:lstStyle/>
        <a:p>
          <a:endParaRPr lang="en-US"/>
        </a:p>
      </dgm:t>
    </dgm:pt>
    <dgm:pt modelId="{7D46E410-8CB2-4482-A714-CFEFA4B20031}">
      <dgm:prSet phldrT="[Text]" custT="1"/>
      <dgm:spPr/>
      <dgm:t>
        <a:bodyPr/>
        <a:lstStyle/>
        <a:p>
          <a:pPr>
            <a:lnSpc>
              <a:spcPct val="125000"/>
            </a:lnSpc>
          </a:pPr>
          <a:r>
            <a:rPr lang="en-US" sz="2000" dirty="0">
              <a:latin typeface="Arial" panose="020B0604020202020204" pitchFamily="34" charset="0"/>
              <a:cs typeface="Arial" panose="020B0604020202020204" pitchFamily="34" charset="0"/>
            </a:rPr>
            <a:t>Space for conversation with clients (w/privacy)</a:t>
          </a:r>
        </a:p>
      </dgm:t>
    </dgm:pt>
    <dgm:pt modelId="{ADB5EE76-E115-4C79-A2E6-DFE26F0C82B5}" type="parTrans" cxnId="{8EAE4F07-E8F4-4B6D-90D6-8E4EE6EEC54C}">
      <dgm:prSet/>
      <dgm:spPr/>
      <dgm:t>
        <a:bodyPr/>
        <a:lstStyle/>
        <a:p>
          <a:endParaRPr lang="en-US"/>
        </a:p>
      </dgm:t>
    </dgm:pt>
    <dgm:pt modelId="{DB29C998-7B70-4680-9D85-0EEDF4D01CD1}" type="sibTrans" cxnId="{8EAE4F07-E8F4-4B6D-90D6-8E4EE6EEC54C}">
      <dgm:prSet/>
      <dgm:spPr/>
      <dgm:t>
        <a:bodyPr/>
        <a:lstStyle/>
        <a:p>
          <a:endParaRPr lang="en-US"/>
        </a:p>
      </dgm:t>
    </dgm:pt>
    <dgm:pt modelId="{0D122AB4-8CC1-47BC-907F-0B913551FD31}" type="pres">
      <dgm:prSet presAssocID="{DFD7578C-56FB-4381-A1E9-165A28CC59EE}" presName="diagram" presStyleCnt="0">
        <dgm:presLayoutVars>
          <dgm:dir/>
          <dgm:animLvl val="lvl"/>
          <dgm:resizeHandles val="exact"/>
        </dgm:presLayoutVars>
      </dgm:prSet>
      <dgm:spPr/>
    </dgm:pt>
    <dgm:pt modelId="{7BC2125F-E727-4C0E-A247-D1B776AA2CAD}" type="pres">
      <dgm:prSet presAssocID="{F6E20A85-AE67-4D41-A5C7-0D80FD664FA6}" presName="compNode" presStyleCnt="0"/>
      <dgm:spPr/>
    </dgm:pt>
    <dgm:pt modelId="{005DA3C6-6D3F-4019-A539-31C41194CAF9}" type="pres">
      <dgm:prSet presAssocID="{F6E20A85-AE67-4D41-A5C7-0D80FD664FA6}" presName="childRect" presStyleLbl="bgAcc1" presStyleIdx="0" presStyleCnt="2">
        <dgm:presLayoutVars>
          <dgm:bulletEnabled val="1"/>
        </dgm:presLayoutVars>
      </dgm:prSet>
      <dgm:spPr/>
    </dgm:pt>
    <dgm:pt modelId="{B67818CE-1320-481A-9E7F-B4D36C536317}" type="pres">
      <dgm:prSet presAssocID="{F6E20A85-AE67-4D41-A5C7-0D80FD664FA6}" presName="parentText" presStyleLbl="node1" presStyleIdx="0" presStyleCnt="0">
        <dgm:presLayoutVars>
          <dgm:chMax val="0"/>
          <dgm:bulletEnabled val="1"/>
        </dgm:presLayoutVars>
      </dgm:prSet>
      <dgm:spPr/>
    </dgm:pt>
    <dgm:pt modelId="{303F322E-2D06-4CB9-B430-5E908DFFBCEB}" type="pres">
      <dgm:prSet presAssocID="{F6E20A85-AE67-4D41-A5C7-0D80FD664FA6}" presName="parentRect" presStyleLbl="alignNode1" presStyleIdx="0" presStyleCnt="2"/>
      <dgm:spPr/>
    </dgm:pt>
    <dgm:pt modelId="{C800912F-45B2-4BFA-A35F-50961639C706}" type="pres">
      <dgm:prSet presAssocID="{F6E20A85-AE67-4D41-A5C7-0D80FD664FA6}" presName="adorn" presStyleLbl="fgAccFollow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ood Idea with solid fill"/>
        </a:ext>
      </dgm:extLst>
    </dgm:pt>
    <dgm:pt modelId="{DE9B9878-CCE5-4E90-9AFA-35F5675B762F}" type="pres">
      <dgm:prSet presAssocID="{39DC2471-623F-4E62-921C-8C910F5D0573}" presName="sibTrans" presStyleLbl="sibTrans2D1" presStyleIdx="0" presStyleCnt="0"/>
      <dgm:spPr/>
    </dgm:pt>
    <dgm:pt modelId="{FEC36F74-8123-4DC2-B020-1B6AA9AF9702}" type="pres">
      <dgm:prSet presAssocID="{C26055AC-17B6-4655-BBD3-AECD4FD3C784}" presName="compNode" presStyleCnt="0"/>
      <dgm:spPr/>
    </dgm:pt>
    <dgm:pt modelId="{A9FA0B26-62EE-4F7F-9184-74736ED72C3B}" type="pres">
      <dgm:prSet presAssocID="{C26055AC-17B6-4655-BBD3-AECD4FD3C784}" presName="childRect" presStyleLbl="bgAcc1" presStyleIdx="1" presStyleCnt="2">
        <dgm:presLayoutVars>
          <dgm:bulletEnabled val="1"/>
        </dgm:presLayoutVars>
      </dgm:prSet>
      <dgm:spPr/>
    </dgm:pt>
    <dgm:pt modelId="{1F7D5E30-AE29-4E93-B07B-6ADA7104DDC8}" type="pres">
      <dgm:prSet presAssocID="{C26055AC-17B6-4655-BBD3-AECD4FD3C784}" presName="parentText" presStyleLbl="node1" presStyleIdx="0" presStyleCnt="0">
        <dgm:presLayoutVars>
          <dgm:chMax val="0"/>
          <dgm:bulletEnabled val="1"/>
        </dgm:presLayoutVars>
      </dgm:prSet>
      <dgm:spPr/>
    </dgm:pt>
    <dgm:pt modelId="{B0A41D6E-5F0E-4B95-9A18-E5378C04C635}" type="pres">
      <dgm:prSet presAssocID="{C26055AC-17B6-4655-BBD3-AECD4FD3C784}" presName="parentRect" presStyleLbl="alignNode1" presStyleIdx="1" presStyleCnt="2"/>
      <dgm:spPr/>
    </dgm:pt>
    <dgm:pt modelId="{9A8A81D7-6358-48C6-A5A9-B0BA8867FCA0}" type="pres">
      <dgm:prSet presAssocID="{C26055AC-17B6-4655-BBD3-AECD4FD3C784}" presName="adorn" presStyleLbl="fgAccFollow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andshake with solid fill"/>
        </a:ext>
      </dgm:extLst>
    </dgm:pt>
  </dgm:ptLst>
  <dgm:cxnLst>
    <dgm:cxn modelId="{8EAE4F07-E8F4-4B6D-90D6-8E4EE6EEC54C}" srcId="{C26055AC-17B6-4655-BBD3-AECD4FD3C784}" destId="{7D46E410-8CB2-4482-A714-CFEFA4B20031}" srcOrd="2" destOrd="0" parTransId="{ADB5EE76-E115-4C79-A2E6-DFE26F0C82B5}" sibTransId="{DB29C998-7B70-4680-9D85-0EEDF4D01CD1}"/>
    <dgm:cxn modelId="{29D7041A-59ED-4277-B267-4B40CF5EE65C}" type="presOf" srcId="{C26055AC-17B6-4655-BBD3-AECD4FD3C784}" destId="{B0A41D6E-5F0E-4B95-9A18-E5378C04C635}" srcOrd="1" destOrd="0" presId="urn:microsoft.com/office/officeart/2005/8/layout/bList2"/>
    <dgm:cxn modelId="{31F82A30-A71B-4A2A-9084-A7CB09E771C1}" srcId="{F6E20A85-AE67-4D41-A5C7-0D80FD664FA6}" destId="{B0481D8F-174F-4573-BE7F-130B32014285}" srcOrd="0" destOrd="0" parTransId="{F8CE8F0B-727D-4AEC-8F2A-1A48F4A42FC9}" sibTransId="{958EC3CE-DB7C-4DF3-8AF3-53D29268C1B7}"/>
    <dgm:cxn modelId="{04DFBA43-A741-4EE0-9F6E-15E8C6BC3E5A}" type="presOf" srcId="{C26055AC-17B6-4655-BBD3-AECD4FD3C784}" destId="{1F7D5E30-AE29-4E93-B07B-6ADA7104DDC8}" srcOrd="0" destOrd="0" presId="urn:microsoft.com/office/officeart/2005/8/layout/bList2"/>
    <dgm:cxn modelId="{29656A48-1127-4D1A-AB9F-CE413A0422CB}" type="presOf" srcId="{7D46E410-8CB2-4482-A714-CFEFA4B20031}" destId="{A9FA0B26-62EE-4F7F-9184-74736ED72C3B}" srcOrd="0" destOrd="2" presId="urn:microsoft.com/office/officeart/2005/8/layout/bList2"/>
    <dgm:cxn modelId="{D96D5D70-5E36-43CA-B240-5BC8EE654D6E}" srcId="{DFD7578C-56FB-4381-A1E9-165A28CC59EE}" destId="{C26055AC-17B6-4655-BBD3-AECD4FD3C784}" srcOrd="1" destOrd="0" parTransId="{7383DA4D-2C82-4E17-ADC5-8E3864B02C68}" sibTransId="{380AF2F1-9D19-4694-8260-CC36069CE463}"/>
    <dgm:cxn modelId="{8E179572-45D0-4B2A-B322-2E63AF2E9311}" srcId="{DFD7578C-56FB-4381-A1E9-165A28CC59EE}" destId="{F6E20A85-AE67-4D41-A5C7-0D80FD664FA6}" srcOrd="0" destOrd="0" parTransId="{CAD935F9-2941-4D0E-9CCC-429CF3C9E5C6}" sibTransId="{39DC2471-623F-4E62-921C-8C910F5D0573}"/>
    <dgm:cxn modelId="{30D4E982-A358-41AF-B08E-16B7FFFB2668}" srcId="{F6E20A85-AE67-4D41-A5C7-0D80FD664FA6}" destId="{F60C642E-C440-4D05-AAFB-0AD6AFEEC59B}" srcOrd="1" destOrd="0" parTransId="{88CFFF28-1B50-47F2-9346-F31E50C251F7}" sibTransId="{726A4349-106A-4663-8E79-59B9B7D08DF9}"/>
    <dgm:cxn modelId="{0AA59384-D47E-4A0E-BD23-ED29B80BBBF6}" type="presOf" srcId="{2AA021DF-0593-4537-86C1-3C6E80D9AC17}" destId="{005DA3C6-6D3F-4019-A539-31C41194CAF9}" srcOrd="0" destOrd="2" presId="urn:microsoft.com/office/officeart/2005/8/layout/bList2"/>
    <dgm:cxn modelId="{5268418E-126B-42CD-BD20-2EAD23591187}" type="presOf" srcId="{6068289B-2BC9-4DDE-9D28-34AAD5BAC8D6}" destId="{A9FA0B26-62EE-4F7F-9184-74736ED72C3B}" srcOrd="0" destOrd="0" presId="urn:microsoft.com/office/officeart/2005/8/layout/bList2"/>
    <dgm:cxn modelId="{586D9398-7626-4A94-BB72-DEEF994101AD}" type="presOf" srcId="{895948F1-28A7-4382-AD72-42C5ED98ECD9}" destId="{A9FA0B26-62EE-4F7F-9184-74736ED72C3B}" srcOrd="0" destOrd="1" presId="urn:microsoft.com/office/officeart/2005/8/layout/bList2"/>
    <dgm:cxn modelId="{F58059AC-E676-4484-8816-05D08FFE8DC1}" srcId="{C26055AC-17B6-4655-BBD3-AECD4FD3C784}" destId="{895948F1-28A7-4382-AD72-42C5ED98ECD9}" srcOrd="1" destOrd="0" parTransId="{7567CF6C-478A-48B0-81E1-C6C5606C923A}" sibTransId="{5F160D6B-4F66-47C9-AD80-CC71E530A8C4}"/>
    <dgm:cxn modelId="{0A75B4B3-34C4-4533-AA7C-1E3848419565}" srcId="{C26055AC-17B6-4655-BBD3-AECD4FD3C784}" destId="{6068289B-2BC9-4DDE-9D28-34AAD5BAC8D6}" srcOrd="0" destOrd="0" parTransId="{E5086A74-754C-4BC1-B5AB-AE8246E445FE}" sibTransId="{AC7603ED-6716-4BFA-A6F8-C1562481B743}"/>
    <dgm:cxn modelId="{5FE7E7BD-04FD-4B7B-92F9-F6BF8D5B69EE}" srcId="{F6E20A85-AE67-4D41-A5C7-0D80FD664FA6}" destId="{2AA021DF-0593-4537-86C1-3C6E80D9AC17}" srcOrd="2" destOrd="0" parTransId="{69F08C41-4908-422E-B1B7-4617BB149BE7}" sibTransId="{08E3A5AC-989E-4348-89C6-F729962F28C2}"/>
    <dgm:cxn modelId="{99C38EBF-5259-4343-9DD4-ACED3034A1CE}" type="presOf" srcId="{F60C642E-C440-4D05-AAFB-0AD6AFEEC59B}" destId="{005DA3C6-6D3F-4019-A539-31C41194CAF9}" srcOrd="0" destOrd="1" presId="urn:microsoft.com/office/officeart/2005/8/layout/bList2"/>
    <dgm:cxn modelId="{B4843FCE-22B4-44F1-A7D6-1A448C9AA188}" type="presOf" srcId="{39DC2471-623F-4E62-921C-8C910F5D0573}" destId="{DE9B9878-CCE5-4E90-9AFA-35F5675B762F}" srcOrd="0" destOrd="0" presId="urn:microsoft.com/office/officeart/2005/8/layout/bList2"/>
    <dgm:cxn modelId="{E9BD73E1-A431-495B-8729-D75CB92AA492}" type="presOf" srcId="{F6E20A85-AE67-4D41-A5C7-0D80FD664FA6}" destId="{B67818CE-1320-481A-9E7F-B4D36C536317}" srcOrd="0" destOrd="0" presId="urn:microsoft.com/office/officeart/2005/8/layout/bList2"/>
    <dgm:cxn modelId="{0BA4B3E8-0656-4E86-8E49-8C5BD1F66C91}" type="presOf" srcId="{B0481D8F-174F-4573-BE7F-130B32014285}" destId="{005DA3C6-6D3F-4019-A539-31C41194CAF9}" srcOrd="0" destOrd="0" presId="urn:microsoft.com/office/officeart/2005/8/layout/bList2"/>
    <dgm:cxn modelId="{7E62D6F2-16A1-432C-90B7-EB4DAB639014}" type="presOf" srcId="{DFD7578C-56FB-4381-A1E9-165A28CC59EE}" destId="{0D122AB4-8CC1-47BC-907F-0B913551FD31}" srcOrd="0" destOrd="0" presId="urn:microsoft.com/office/officeart/2005/8/layout/bList2"/>
    <dgm:cxn modelId="{4EE6E9FA-0FA0-4ED3-BFA1-200A0A0304E2}" type="presOf" srcId="{F6E20A85-AE67-4D41-A5C7-0D80FD664FA6}" destId="{303F322E-2D06-4CB9-B430-5E908DFFBCEB}" srcOrd="1" destOrd="0" presId="urn:microsoft.com/office/officeart/2005/8/layout/bList2"/>
    <dgm:cxn modelId="{3C934759-06EB-4592-8A97-F18938D817D8}" type="presParOf" srcId="{0D122AB4-8CC1-47BC-907F-0B913551FD31}" destId="{7BC2125F-E727-4C0E-A247-D1B776AA2CAD}" srcOrd="0" destOrd="0" presId="urn:microsoft.com/office/officeart/2005/8/layout/bList2"/>
    <dgm:cxn modelId="{25F2BBDB-BBF7-4AD4-99F8-46173DE1DB4A}" type="presParOf" srcId="{7BC2125F-E727-4C0E-A247-D1B776AA2CAD}" destId="{005DA3C6-6D3F-4019-A539-31C41194CAF9}" srcOrd="0" destOrd="0" presId="urn:microsoft.com/office/officeart/2005/8/layout/bList2"/>
    <dgm:cxn modelId="{38C07827-DF0F-4A54-8CA8-DE491B587E60}" type="presParOf" srcId="{7BC2125F-E727-4C0E-A247-D1B776AA2CAD}" destId="{B67818CE-1320-481A-9E7F-B4D36C536317}" srcOrd="1" destOrd="0" presId="urn:microsoft.com/office/officeart/2005/8/layout/bList2"/>
    <dgm:cxn modelId="{C287125D-076F-4594-9B50-5949632234F4}" type="presParOf" srcId="{7BC2125F-E727-4C0E-A247-D1B776AA2CAD}" destId="{303F322E-2D06-4CB9-B430-5E908DFFBCEB}" srcOrd="2" destOrd="0" presId="urn:microsoft.com/office/officeart/2005/8/layout/bList2"/>
    <dgm:cxn modelId="{4EA3555F-A1C2-4973-8C93-E40E3F9A2598}" type="presParOf" srcId="{7BC2125F-E727-4C0E-A247-D1B776AA2CAD}" destId="{C800912F-45B2-4BFA-A35F-50961639C706}" srcOrd="3" destOrd="0" presId="urn:microsoft.com/office/officeart/2005/8/layout/bList2"/>
    <dgm:cxn modelId="{8701D0AD-936C-444B-A67B-C869AC05FCD3}" type="presParOf" srcId="{0D122AB4-8CC1-47BC-907F-0B913551FD31}" destId="{DE9B9878-CCE5-4E90-9AFA-35F5675B762F}" srcOrd="1" destOrd="0" presId="urn:microsoft.com/office/officeart/2005/8/layout/bList2"/>
    <dgm:cxn modelId="{E2550E89-14D6-484C-A3A3-CB6EEBB2A957}" type="presParOf" srcId="{0D122AB4-8CC1-47BC-907F-0B913551FD31}" destId="{FEC36F74-8123-4DC2-B020-1B6AA9AF9702}" srcOrd="2" destOrd="0" presId="urn:microsoft.com/office/officeart/2005/8/layout/bList2"/>
    <dgm:cxn modelId="{6374AA7C-B921-4EC4-AA1C-325A90BC988D}" type="presParOf" srcId="{FEC36F74-8123-4DC2-B020-1B6AA9AF9702}" destId="{A9FA0B26-62EE-4F7F-9184-74736ED72C3B}" srcOrd="0" destOrd="0" presId="urn:microsoft.com/office/officeart/2005/8/layout/bList2"/>
    <dgm:cxn modelId="{188FDB1B-2C86-4EFA-87B7-D4E1179AF5D0}" type="presParOf" srcId="{FEC36F74-8123-4DC2-B020-1B6AA9AF9702}" destId="{1F7D5E30-AE29-4E93-B07B-6ADA7104DDC8}" srcOrd="1" destOrd="0" presId="urn:microsoft.com/office/officeart/2005/8/layout/bList2"/>
    <dgm:cxn modelId="{489F2621-4829-409D-99DC-6743BC04FFA9}" type="presParOf" srcId="{FEC36F74-8123-4DC2-B020-1B6AA9AF9702}" destId="{B0A41D6E-5F0E-4B95-9A18-E5378C04C635}" srcOrd="2" destOrd="0" presId="urn:microsoft.com/office/officeart/2005/8/layout/bList2"/>
    <dgm:cxn modelId="{0ED7DBB8-989F-4140-8EB9-990A630FD1F7}" type="presParOf" srcId="{FEC36F74-8123-4DC2-B020-1B6AA9AF9702}" destId="{9A8A81D7-6358-48C6-A5A9-B0BA8867FCA0}"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D7578C-56FB-4381-A1E9-165A28CC59EE}"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F6E20A85-AE67-4D41-A5C7-0D80FD664FA6}">
      <dgm:prSet phldrT="[Text]"/>
      <dgm:spPr/>
      <dgm:t>
        <a:bodyPr/>
        <a:lstStyle/>
        <a:p>
          <a:r>
            <a:rPr lang="en-US" dirty="0"/>
            <a:t>Benefits</a:t>
          </a:r>
        </a:p>
      </dgm:t>
    </dgm:pt>
    <dgm:pt modelId="{CAD935F9-2941-4D0E-9CCC-429CF3C9E5C6}" type="parTrans" cxnId="{8E179572-45D0-4B2A-B322-2E63AF2E9311}">
      <dgm:prSet/>
      <dgm:spPr/>
      <dgm:t>
        <a:bodyPr/>
        <a:lstStyle/>
        <a:p>
          <a:endParaRPr lang="en-US"/>
        </a:p>
      </dgm:t>
    </dgm:pt>
    <dgm:pt modelId="{39DC2471-623F-4E62-921C-8C910F5D0573}" type="sibTrans" cxnId="{8E179572-45D0-4B2A-B322-2E63AF2E9311}">
      <dgm:prSet/>
      <dgm:spPr/>
      <dgm:t>
        <a:bodyPr/>
        <a:lstStyle/>
        <a:p>
          <a:endParaRPr lang="en-US"/>
        </a:p>
      </dgm:t>
    </dgm:pt>
    <dgm:pt modelId="{B0481D8F-174F-4573-BE7F-130B32014285}">
      <dgm:prSet phldrT="[Text]" custT="1"/>
      <dgm:spPr/>
      <dgm:t>
        <a:bodyPr/>
        <a:lstStyle/>
        <a:p>
          <a:pPr marL="228600" lvl="1" indent="-228600" algn="l" defTabSz="889000">
            <a:lnSpc>
              <a:spcPct val="125000"/>
            </a:lnSpc>
            <a:spcBef>
              <a:spcPct val="0"/>
            </a:spcBef>
            <a:spcAft>
              <a:spcPct val="15000"/>
            </a:spcAft>
            <a:buFont typeface="Arial" panose="020B0604020202020204" pitchFamily="34" charset="0"/>
            <a:buChar char="•"/>
          </a:pPr>
          <a:r>
            <a:rPr lang="en-US" sz="20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Less close contact with clients</a:t>
          </a:r>
        </a:p>
      </dgm:t>
    </dgm:pt>
    <dgm:pt modelId="{F8CE8F0B-727D-4AEC-8F2A-1A48F4A42FC9}" type="parTrans" cxnId="{31F82A30-A71B-4A2A-9084-A7CB09E771C1}">
      <dgm:prSet/>
      <dgm:spPr/>
      <dgm:t>
        <a:bodyPr/>
        <a:lstStyle/>
        <a:p>
          <a:endParaRPr lang="en-US"/>
        </a:p>
      </dgm:t>
    </dgm:pt>
    <dgm:pt modelId="{958EC3CE-DB7C-4DF3-8AF3-53D29268C1B7}" type="sibTrans" cxnId="{31F82A30-A71B-4A2A-9084-A7CB09E771C1}">
      <dgm:prSet/>
      <dgm:spPr/>
      <dgm:t>
        <a:bodyPr/>
        <a:lstStyle/>
        <a:p>
          <a:endParaRPr lang="en-US"/>
        </a:p>
      </dgm:t>
    </dgm:pt>
    <dgm:pt modelId="{C26055AC-17B6-4655-BBD3-AECD4FD3C784}">
      <dgm:prSet phldrT="[Text]"/>
      <dgm:spPr/>
      <dgm:t>
        <a:bodyPr/>
        <a:lstStyle/>
        <a:p>
          <a:r>
            <a:rPr lang="en-US" dirty="0"/>
            <a:t>Required</a:t>
          </a:r>
        </a:p>
      </dgm:t>
    </dgm:pt>
    <dgm:pt modelId="{7383DA4D-2C82-4E17-ADC5-8E3864B02C68}" type="parTrans" cxnId="{D96D5D70-5E36-43CA-B240-5BC8EE654D6E}">
      <dgm:prSet/>
      <dgm:spPr/>
      <dgm:t>
        <a:bodyPr/>
        <a:lstStyle/>
        <a:p>
          <a:endParaRPr lang="en-US"/>
        </a:p>
      </dgm:t>
    </dgm:pt>
    <dgm:pt modelId="{380AF2F1-9D19-4694-8260-CC36069CE463}" type="sibTrans" cxnId="{D96D5D70-5E36-43CA-B240-5BC8EE654D6E}">
      <dgm:prSet/>
      <dgm:spPr/>
      <dgm:t>
        <a:bodyPr/>
        <a:lstStyle/>
        <a:p>
          <a:endParaRPr lang="en-US"/>
        </a:p>
      </dgm:t>
    </dgm:pt>
    <dgm:pt modelId="{6068289B-2BC9-4DDE-9D28-34AAD5BAC8D6}">
      <dgm:prSet phldrT="[Text]" custT="1"/>
      <dgm:spPr/>
      <dgm:t>
        <a:bodyPr/>
        <a:lstStyle/>
        <a:p>
          <a:pPr>
            <a:lnSpc>
              <a:spcPct val="125000"/>
            </a:lnSpc>
          </a:pPr>
          <a:r>
            <a:rPr lang="en-US" sz="2000" dirty="0">
              <a:latin typeface="Arial" panose="020B0604020202020204" pitchFamily="34" charset="0"/>
              <a:cs typeface="Arial" panose="020B0604020202020204" pitchFamily="34" charset="0"/>
            </a:rPr>
            <a:t>More volunteer time after the distribution</a:t>
          </a:r>
        </a:p>
      </dgm:t>
    </dgm:pt>
    <dgm:pt modelId="{E5086A74-754C-4BC1-B5AB-AE8246E445FE}" type="parTrans" cxnId="{0A75B4B3-34C4-4533-AA7C-1E3848419565}">
      <dgm:prSet/>
      <dgm:spPr/>
      <dgm:t>
        <a:bodyPr/>
        <a:lstStyle/>
        <a:p>
          <a:endParaRPr lang="en-US"/>
        </a:p>
      </dgm:t>
    </dgm:pt>
    <dgm:pt modelId="{AC7603ED-6716-4BFA-A6F8-C1562481B743}" type="sibTrans" cxnId="{0A75B4B3-34C4-4533-AA7C-1E3848419565}">
      <dgm:prSet/>
      <dgm:spPr/>
      <dgm:t>
        <a:bodyPr/>
        <a:lstStyle/>
        <a:p>
          <a:endParaRPr lang="en-US"/>
        </a:p>
      </dgm:t>
    </dgm:pt>
    <dgm:pt modelId="{57C5CDFE-2F89-4F9C-8E8C-8F6407165356}">
      <dgm:prSet phldrT="[Text]" custT="1"/>
      <dgm:spPr/>
      <dgm:t>
        <a:bodyPr/>
        <a:lstStyle/>
        <a:p>
          <a:pPr marL="228600" lvl="1" indent="-228600" algn="l" defTabSz="889000">
            <a:lnSpc>
              <a:spcPct val="125000"/>
            </a:lnSpc>
            <a:spcBef>
              <a:spcPct val="0"/>
            </a:spcBef>
            <a:spcAft>
              <a:spcPct val="15000"/>
            </a:spcAft>
            <a:buFont typeface="Arial" panose="020B0604020202020204" pitchFamily="34" charset="0"/>
            <a:buChar char="•"/>
          </a:pPr>
          <a:r>
            <a:rPr lang="en-US" sz="20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Can make the line go faster</a:t>
          </a:r>
        </a:p>
      </dgm:t>
    </dgm:pt>
    <dgm:pt modelId="{114D6F9B-236B-4E47-BE6C-A70031480ED7}" type="parTrans" cxnId="{7695531A-75DB-4781-8A5E-1CB06DE1C2FF}">
      <dgm:prSet/>
      <dgm:spPr/>
      <dgm:t>
        <a:bodyPr/>
        <a:lstStyle/>
        <a:p>
          <a:endParaRPr lang="en-US"/>
        </a:p>
      </dgm:t>
    </dgm:pt>
    <dgm:pt modelId="{953D6715-11C2-4F9A-AABB-A9E246753B9B}" type="sibTrans" cxnId="{7695531A-75DB-4781-8A5E-1CB06DE1C2FF}">
      <dgm:prSet/>
      <dgm:spPr/>
      <dgm:t>
        <a:bodyPr/>
        <a:lstStyle/>
        <a:p>
          <a:endParaRPr lang="en-US"/>
        </a:p>
      </dgm:t>
    </dgm:pt>
    <dgm:pt modelId="{E40DD9A5-7D96-4D07-B051-FB40EBF4418D}">
      <dgm:prSet phldrT="[Text]" custT="1"/>
      <dgm:spPr/>
      <dgm:t>
        <a:bodyPr/>
        <a:lstStyle/>
        <a:p>
          <a:pPr>
            <a:lnSpc>
              <a:spcPct val="125000"/>
            </a:lnSpc>
          </a:pPr>
          <a:r>
            <a:rPr lang="en-US" sz="2000" dirty="0">
              <a:latin typeface="Arial" panose="020B0604020202020204" pitchFamily="34" charset="0"/>
              <a:cs typeface="Arial" panose="020B0604020202020204" pitchFamily="34" charset="0"/>
            </a:rPr>
            <a:t>Need to check completed forms </a:t>
          </a:r>
          <a:r>
            <a:rPr lang="en-US" sz="2000" u="none" dirty="0">
              <a:latin typeface="Arial" panose="020B0604020202020204" pitchFamily="34" charset="0"/>
              <a:cs typeface="Arial" panose="020B0604020202020204" pitchFamily="34" charset="0"/>
            </a:rPr>
            <a:t>carefully </a:t>
          </a:r>
          <a:r>
            <a:rPr lang="en-US" sz="2000" u="sng" dirty="0">
              <a:latin typeface="Arial" panose="020B0604020202020204" pitchFamily="34" charset="0"/>
              <a:cs typeface="Arial" panose="020B0604020202020204" pitchFamily="34" charset="0"/>
            </a:rPr>
            <a:t>before client leaves</a:t>
          </a:r>
          <a:r>
            <a:rPr lang="en-US" sz="2000" dirty="0">
              <a:latin typeface="Arial" panose="020B0604020202020204" pitchFamily="34" charset="0"/>
              <a:cs typeface="Arial" panose="020B0604020202020204" pitchFamily="34" charset="0"/>
            </a:rPr>
            <a:t>!</a:t>
          </a:r>
        </a:p>
      </dgm:t>
    </dgm:pt>
    <dgm:pt modelId="{04F9D724-1270-4045-AB0D-CCAD45F14E63}" type="parTrans" cxnId="{F349157B-2741-4274-9401-9A4C01D3F61B}">
      <dgm:prSet/>
      <dgm:spPr/>
      <dgm:t>
        <a:bodyPr/>
        <a:lstStyle/>
        <a:p>
          <a:endParaRPr lang="en-US"/>
        </a:p>
      </dgm:t>
    </dgm:pt>
    <dgm:pt modelId="{4531395E-0B60-4683-86F6-4467FFCE2373}" type="sibTrans" cxnId="{F349157B-2741-4274-9401-9A4C01D3F61B}">
      <dgm:prSet/>
      <dgm:spPr/>
      <dgm:t>
        <a:bodyPr/>
        <a:lstStyle/>
        <a:p>
          <a:endParaRPr lang="en-US"/>
        </a:p>
      </dgm:t>
    </dgm:pt>
    <dgm:pt modelId="{0D122AB4-8CC1-47BC-907F-0B913551FD31}" type="pres">
      <dgm:prSet presAssocID="{DFD7578C-56FB-4381-A1E9-165A28CC59EE}" presName="diagram" presStyleCnt="0">
        <dgm:presLayoutVars>
          <dgm:dir/>
          <dgm:animLvl val="lvl"/>
          <dgm:resizeHandles val="exact"/>
        </dgm:presLayoutVars>
      </dgm:prSet>
      <dgm:spPr/>
    </dgm:pt>
    <dgm:pt modelId="{7BC2125F-E727-4C0E-A247-D1B776AA2CAD}" type="pres">
      <dgm:prSet presAssocID="{F6E20A85-AE67-4D41-A5C7-0D80FD664FA6}" presName="compNode" presStyleCnt="0"/>
      <dgm:spPr/>
    </dgm:pt>
    <dgm:pt modelId="{005DA3C6-6D3F-4019-A539-31C41194CAF9}" type="pres">
      <dgm:prSet presAssocID="{F6E20A85-AE67-4D41-A5C7-0D80FD664FA6}" presName="childRect" presStyleLbl="bgAcc1" presStyleIdx="0" presStyleCnt="2">
        <dgm:presLayoutVars>
          <dgm:bulletEnabled val="1"/>
        </dgm:presLayoutVars>
      </dgm:prSet>
      <dgm:spPr/>
    </dgm:pt>
    <dgm:pt modelId="{B67818CE-1320-481A-9E7F-B4D36C536317}" type="pres">
      <dgm:prSet presAssocID="{F6E20A85-AE67-4D41-A5C7-0D80FD664FA6}" presName="parentText" presStyleLbl="node1" presStyleIdx="0" presStyleCnt="0">
        <dgm:presLayoutVars>
          <dgm:chMax val="0"/>
          <dgm:bulletEnabled val="1"/>
        </dgm:presLayoutVars>
      </dgm:prSet>
      <dgm:spPr/>
    </dgm:pt>
    <dgm:pt modelId="{303F322E-2D06-4CB9-B430-5E908DFFBCEB}" type="pres">
      <dgm:prSet presAssocID="{F6E20A85-AE67-4D41-A5C7-0D80FD664FA6}" presName="parentRect" presStyleLbl="alignNode1" presStyleIdx="0" presStyleCnt="2"/>
      <dgm:spPr/>
    </dgm:pt>
    <dgm:pt modelId="{C800912F-45B2-4BFA-A35F-50961639C706}" type="pres">
      <dgm:prSet presAssocID="{F6E20A85-AE67-4D41-A5C7-0D80FD664FA6}" presName="adorn" presStyleLbl="fgAccFollow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ood Idea with solid fill"/>
        </a:ext>
      </dgm:extLst>
    </dgm:pt>
    <dgm:pt modelId="{DE9B9878-CCE5-4E90-9AFA-35F5675B762F}" type="pres">
      <dgm:prSet presAssocID="{39DC2471-623F-4E62-921C-8C910F5D0573}" presName="sibTrans" presStyleLbl="sibTrans2D1" presStyleIdx="0" presStyleCnt="0"/>
      <dgm:spPr/>
    </dgm:pt>
    <dgm:pt modelId="{FEC36F74-8123-4DC2-B020-1B6AA9AF9702}" type="pres">
      <dgm:prSet presAssocID="{C26055AC-17B6-4655-BBD3-AECD4FD3C784}" presName="compNode" presStyleCnt="0"/>
      <dgm:spPr/>
    </dgm:pt>
    <dgm:pt modelId="{A9FA0B26-62EE-4F7F-9184-74736ED72C3B}" type="pres">
      <dgm:prSet presAssocID="{C26055AC-17B6-4655-BBD3-AECD4FD3C784}" presName="childRect" presStyleLbl="bgAcc1" presStyleIdx="1" presStyleCnt="2">
        <dgm:presLayoutVars>
          <dgm:bulletEnabled val="1"/>
        </dgm:presLayoutVars>
      </dgm:prSet>
      <dgm:spPr/>
    </dgm:pt>
    <dgm:pt modelId="{1F7D5E30-AE29-4E93-B07B-6ADA7104DDC8}" type="pres">
      <dgm:prSet presAssocID="{C26055AC-17B6-4655-BBD3-AECD4FD3C784}" presName="parentText" presStyleLbl="node1" presStyleIdx="0" presStyleCnt="0">
        <dgm:presLayoutVars>
          <dgm:chMax val="0"/>
          <dgm:bulletEnabled val="1"/>
        </dgm:presLayoutVars>
      </dgm:prSet>
      <dgm:spPr/>
    </dgm:pt>
    <dgm:pt modelId="{B0A41D6E-5F0E-4B95-9A18-E5378C04C635}" type="pres">
      <dgm:prSet presAssocID="{C26055AC-17B6-4655-BBD3-AECD4FD3C784}" presName="parentRect" presStyleLbl="alignNode1" presStyleIdx="1" presStyleCnt="2"/>
      <dgm:spPr/>
    </dgm:pt>
    <dgm:pt modelId="{9A8A81D7-6358-48C6-A5A9-B0BA8867FCA0}" type="pres">
      <dgm:prSet presAssocID="{C26055AC-17B6-4655-BBD3-AECD4FD3C784}" presName="adorn" presStyleLbl="fgAccFollow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andshake with solid fill"/>
        </a:ext>
      </dgm:extLst>
    </dgm:pt>
  </dgm:ptLst>
  <dgm:cxnLst>
    <dgm:cxn modelId="{29D7041A-59ED-4277-B267-4B40CF5EE65C}" type="presOf" srcId="{C26055AC-17B6-4655-BBD3-AECD4FD3C784}" destId="{B0A41D6E-5F0E-4B95-9A18-E5378C04C635}" srcOrd="1" destOrd="0" presId="urn:microsoft.com/office/officeart/2005/8/layout/bList2"/>
    <dgm:cxn modelId="{7695531A-75DB-4781-8A5E-1CB06DE1C2FF}" srcId="{F6E20A85-AE67-4D41-A5C7-0D80FD664FA6}" destId="{57C5CDFE-2F89-4F9C-8E8C-8F6407165356}" srcOrd="1" destOrd="0" parTransId="{114D6F9B-236B-4E47-BE6C-A70031480ED7}" sibTransId="{953D6715-11C2-4F9A-AABB-A9E246753B9B}"/>
    <dgm:cxn modelId="{31F82A30-A71B-4A2A-9084-A7CB09E771C1}" srcId="{F6E20A85-AE67-4D41-A5C7-0D80FD664FA6}" destId="{B0481D8F-174F-4573-BE7F-130B32014285}" srcOrd="0" destOrd="0" parTransId="{F8CE8F0B-727D-4AEC-8F2A-1A48F4A42FC9}" sibTransId="{958EC3CE-DB7C-4DF3-8AF3-53D29268C1B7}"/>
    <dgm:cxn modelId="{04DFBA43-A741-4EE0-9F6E-15E8C6BC3E5A}" type="presOf" srcId="{C26055AC-17B6-4655-BBD3-AECD4FD3C784}" destId="{1F7D5E30-AE29-4E93-B07B-6ADA7104DDC8}" srcOrd="0" destOrd="0" presId="urn:microsoft.com/office/officeart/2005/8/layout/bList2"/>
    <dgm:cxn modelId="{D96D5D70-5E36-43CA-B240-5BC8EE654D6E}" srcId="{DFD7578C-56FB-4381-A1E9-165A28CC59EE}" destId="{C26055AC-17B6-4655-BBD3-AECD4FD3C784}" srcOrd="1" destOrd="0" parTransId="{7383DA4D-2C82-4E17-ADC5-8E3864B02C68}" sibTransId="{380AF2F1-9D19-4694-8260-CC36069CE463}"/>
    <dgm:cxn modelId="{8E179572-45D0-4B2A-B322-2E63AF2E9311}" srcId="{DFD7578C-56FB-4381-A1E9-165A28CC59EE}" destId="{F6E20A85-AE67-4D41-A5C7-0D80FD664FA6}" srcOrd="0" destOrd="0" parTransId="{CAD935F9-2941-4D0E-9CCC-429CF3C9E5C6}" sibTransId="{39DC2471-623F-4E62-921C-8C910F5D0573}"/>
    <dgm:cxn modelId="{F349157B-2741-4274-9401-9A4C01D3F61B}" srcId="{C26055AC-17B6-4655-BBD3-AECD4FD3C784}" destId="{E40DD9A5-7D96-4D07-B051-FB40EBF4418D}" srcOrd="1" destOrd="0" parTransId="{04F9D724-1270-4045-AB0D-CCAD45F14E63}" sibTransId="{4531395E-0B60-4683-86F6-4467FFCE2373}"/>
    <dgm:cxn modelId="{5268418E-126B-42CD-BD20-2EAD23591187}" type="presOf" srcId="{6068289B-2BC9-4DDE-9D28-34AAD5BAC8D6}" destId="{A9FA0B26-62EE-4F7F-9184-74736ED72C3B}" srcOrd="0" destOrd="0" presId="urn:microsoft.com/office/officeart/2005/8/layout/bList2"/>
    <dgm:cxn modelId="{AAAC5A9A-26A6-4124-97DA-6A8D3C92225D}" type="presOf" srcId="{E40DD9A5-7D96-4D07-B051-FB40EBF4418D}" destId="{A9FA0B26-62EE-4F7F-9184-74736ED72C3B}" srcOrd="0" destOrd="1" presId="urn:microsoft.com/office/officeart/2005/8/layout/bList2"/>
    <dgm:cxn modelId="{0A75B4B3-34C4-4533-AA7C-1E3848419565}" srcId="{C26055AC-17B6-4655-BBD3-AECD4FD3C784}" destId="{6068289B-2BC9-4DDE-9D28-34AAD5BAC8D6}" srcOrd="0" destOrd="0" parTransId="{E5086A74-754C-4BC1-B5AB-AE8246E445FE}" sibTransId="{AC7603ED-6716-4BFA-A6F8-C1562481B743}"/>
    <dgm:cxn modelId="{B4843FCE-22B4-44F1-A7D6-1A448C9AA188}" type="presOf" srcId="{39DC2471-623F-4E62-921C-8C910F5D0573}" destId="{DE9B9878-CCE5-4E90-9AFA-35F5675B762F}" srcOrd="0" destOrd="0" presId="urn:microsoft.com/office/officeart/2005/8/layout/bList2"/>
    <dgm:cxn modelId="{E9BD73E1-A431-495B-8729-D75CB92AA492}" type="presOf" srcId="{F6E20A85-AE67-4D41-A5C7-0D80FD664FA6}" destId="{B67818CE-1320-481A-9E7F-B4D36C536317}" srcOrd="0" destOrd="0" presId="urn:microsoft.com/office/officeart/2005/8/layout/bList2"/>
    <dgm:cxn modelId="{0BA4B3E8-0656-4E86-8E49-8C5BD1F66C91}" type="presOf" srcId="{B0481D8F-174F-4573-BE7F-130B32014285}" destId="{005DA3C6-6D3F-4019-A539-31C41194CAF9}" srcOrd="0" destOrd="0" presId="urn:microsoft.com/office/officeart/2005/8/layout/bList2"/>
    <dgm:cxn modelId="{71E3E0E9-42F9-4C7C-B368-E6C8C5D9B814}" type="presOf" srcId="{57C5CDFE-2F89-4F9C-8E8C-8F6407165356}" destId="{005DA3C6-6D3F-4019-A539-31C41194CAF9}" srcOrd="0" destOrd="1" presId="urn:microsoft.com/office/officeart/2005/8/layout/bList2"/>
    <dgm:cxn modelId="{7E62D6F2-16A1-432C-90B7-EB4DAB639014}" type="presOf" srcId="{DFD7578C-56FB-4381-A1E9-165A28CC59EE}" destId="{0D122AB4-8CC1-47BC-907F-0B913551FD31}" srcOrd="0" destOrd="0" presId="urn:microsoft.com/office/officeart/2005/8/layout/bList2"/>
    <dgm:cxn modelId="{4EE6E9FA-0FA0-4ED3-BFA1-200A0A0304E2}" type="presOf" srcId="{F6E20A85-AE67-4D41-A5C7-0D80FD664FA6}" destId="{303F322E-2D06-4CB9-B430-5E908DFFBCEB}" srcOrd="1" destOrd="0" presId="urn:microsoft.com/office/officeart/2005/8/layout/bList2"/>
    <dgm:cxn modelId="{3C934759-06EB-4592-8A97-F18938D817D8}" type="presParOf" srcId="{0D122AB4-8CC1-47BC-907F-0B913551FD31}" destId="{7BC2125F-E727-4C0E-A247-D1B776AA2CAD}" srcOrd="0" destOrd="0" presId="urn:microsoft.com/office/officeart/2005/8/layout/bList2"/>
    <dgm:cxn modelId="{25F2BBDB-BBF7-4AD4-99F8-46173DE1DB4A}" type="presParOf" srcId="{7BC2125F-E727-4C0E-A247-D1B776AA2CAD}" destId="{005DA3C6-6D3F-4019-A539-31C41194CAF9}" srcOrd="0" destOrd="0" presId="urn:microsoft.com/office/officeart/2005/8/layout/bList2"/>
    <dgm:cxn modelId="{38C07827-DF0F-4A54-8CA8-DE491B587E60}" type="presParOf" srcId="{7BC2125F-E727-4C0E-A247-D1B776AA2CAD}" destId="{B67818CE-1320-481A-9E7F-B4D36C536317}" srcOrd="1" destOrd="0" presId="urn:microsoft.com/office/officeart/2005/8/layout/bList2"/>
    <dgm:cxn modelId="{C287125D-076F-4594-9B50-5949632234F4}" type="presParOf" srcId="{7BC2125F-E727-4C0E-A247-D1B776AA2CAD}" destId="{303F322E-2D06-4CB9-B430-5E908DFFBCEB}" srcOrd="2" destOrd="0" presId="urn:microsoft.com/office/officeart/2005/8/layout/bList2"/>
    <dgm:cxn modelId="{4EA3555F-A1C2-4973-8C93-E40E3F9A2598}" type="presParOf" srcId="{7BC2125F-E727-4C0E-A247-D1B776AA2CAD}" destId="{C800912F-45B2-4BFA-A35F-50961639C706}" srcOrd="3" destOrd="0" presId="urn:microsoft.com/office/officeart/2005/8/layout/bList2"/>
    <dgm:cxn modelId="{8701D0AD-936C-444B-A67B-C869AC05FCD3}" type="presParOf" srcId="{0D122AB4-8CC1-47BC-907F-0B913551FD31}" destId="{DE9B9878-CCE5-4E90-9AFA-35F5675B762F}" srcOrd="1" destOrd="0" presId="urn:microsoft.com/office/officeart/2005/8/layout/bList2"/>
    <dgm:cxn modelId="{E2550E89-14D6-484C-A3A3-CB6EEBB2A957}" type="presParOf" srcId="{0D122AB4-8CC1-47BC-907F-0B913551FD31}" destId="{FEC36F74-8123-4DC2-B020-1B6AA9AF9702}" srcOrd="2" destOrd="0" presId="urn:microsoft.com/office/officeart/2005/8/layout/bList2"/>
    <dgm:cxn modelId="{6374AA7C-B921-4EC4-AA1C-325A90BC988D}" type="presParOf" srcId="{FEC36F74-8123-4DC2-B020-1B6AA9AF9702}" destId="{A9FA0B26-62EE-4F7F-9184-74736ED72C3B}" srcOrd="0" destOrd="0" presId="urn:microsoft.com/office/officeart/2005/8/layout/bList2"/>
    <dgm:cxn modelId="{188FDB1B-2C86-4EFA-87B7-D4E1179AF5D0}" type="presParOf" srcId="{FEC36F74-8123-4DC2-B020-1B6AA9AF9702}" destId="{1F7D5E30-AE29-4E93-B07B-6ADA7104DDC8}" srcOrd="1" destOrd="0" presId="urn:microsoft.com/office/officeart/2005/8/layout/bList2"/>
    <dgm:cxn modelId="{489F2621-4829-409D-99DC-6743BC04FFA9}" type="presParOf" srcId="{FEC36F74-8123-4DC2-B020-1B6AA9AF9702}" destId="{B0A41D6E-5F0E-4B95-9A18-E5378C04C635}" srcOrd="2" destOrd="0" presId="urn:microsoft.com/office/officeart/2005/8/layout/bList2"/>
    <dgm:cxn modelId="{0ED7DBB8-989F-4140-8EB9-990A630FD1F7}" type="presParOf" srcId="{FEC36F74-8123-4DC2-B020-1B6AA9AF9702}" destId="{9A8A81D7-6358-48C6-A5A9-B0BA8867FCA0}"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DA3C6-6D3F-4019-A539-31C41194CAF9}">
      <dsp:nvSpPr>
        <dsp:cNvPr id="0" name=""/>
        <dsp:cNvSpPr/>
      </dsp:nvSpPr>
      <dsp:spPr>
        <a:xfrm>
          <a:off x="698006" y="3410"/>
          <a:ext cx="3157152" cy="235674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125000"/>
            </a:lnSpc>
            <a:spcBef>
              <a:spcPct val="0"/>
            </a:spcBef>
            <a:spcAft>
              <a:spcPct val="15000"/>
            </a:spcAft>
            <a:buFont typeface="Arial" panose="020B0604020202020204" pitchFamily="34" charset="0"/>
            <a:buChar char="•"/>
          </a:pPr>
          <a:r>
            <a:rPr lang="en-US" sz="20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You can go paperless</a:t>
          </a:r>
        </a:p>
        <a:p>
          <a:pPr marL="228600" lvl="1" indent="-228600" algn="l" defTabSz="889000">
            <a:lnSpc>
              <a:spcPct val="125000"/>
            </a:lnSpc>
            <a:spcBef>
              <a:spcPct val="0"/>
            </a:spcBef>
            <a:spcAft>
              <a:spcPct val="15000"/>
            </a:spcAft>
            <a:buChar char="•"/>
          </a:pPr>
          <a:r>
            <a:rPr lang="en-US" sz="20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Less work after the distribution ends</a:t>
          </a:r>
        </a:p>
        <a:p>
          <a:pPr marL="228600" lvl="1" indent="-228600" algn="l" defTabSz="889000">
            <a:lnSpc>
              <a:spcPct val="125000"/>
            </a:lnSpc>
            <a:spcBef>
              <a:spcPct val="0"/>
            </a:spcBef>
            <a:spcAft>
              <a:spcPct val="15000"/>
            </a:spcAft>
            <a:buChar char="•"/>
          </a:pPr>
          <a:r>
            <a:rPr lang="en-US" sz="20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Greatly increases accuracy of info</a:t>
          </a:r>
        </a:p>
      </dsp:txBody>
      <dsp:txXfrm>
        <a:off x="753227" y="58631"/>
        <a:ext cx="3046710" cy="2301526"/>
      </dsp:txXfrm>
    </dsp:sp>
    <dsp:sp modelId="{303F322E-2D06-4CB9-B430-5E908DFFBCEB}">
      <dsp:nvSpPr>
        <dsp:cNvPr id="0" name=""/>
        <dsp:cNvSpPr/>
      </dsp:nvSpPr>
      <dsp:spPr>
        <a:xfrm>
          <a:off x="698006" y="2360157"/>
          <a:ext cx="3157152" cy="101340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0" rIns="54610" bIns="0" numCol="1" spcCol="1270" anchor="ctr" anchorCtr="0">
          <a:noAutofit/>
        </a:bodyPr>
        <a:lstStyle/>
        <a:p>
          <a:pPr marL="0" lvl="0" indent="0" algn="l" defTabSz="1911350">
            <a:lnSpc>
              <a:spcPct val="90000"/>
            </a:lnSpc>
            <a:spcBef>
              <a:spcPct val="0"/>
            </a:spcBef>
            <a:spcAft>
              <a:spcPct val="35000"/>
            </a:spcAft>
            <a:buNone/>
          </a:pPr>
          <a:r>
            <a:rPr lang="en-US" sz="4300" kern="1200" dirty="0"/>
            <a:t>Benefits</a:t>
          </a:r>
        </a:p>
      </dsp:txBody>
      <dsp:txXfrm>
        <a:off x="698006" y="2360157"/>
        <a:ext cx="2223346" cy="1013401"/>
      </dsp:txXfrm>
    </dsp:sp>
    <dsp:sp modelId="{C800912F-45B2-4BFA-A35F-50961639C706}">
      <dsp:nvSpPr>
        <dsp:cNvPr id="0" name=""/>
        <dsp:cNvSpPr/>
      </dsp:nvSpPr>
      <dsp:spPr>
        <a:xfrm>
          <a:off x="3010663" y="2521127"/>
          <a:ext cx="1105003" cy="110500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FA0B26-62EE-4F7F-9184-74736ED72C3B}">
      <dsp:nvSpPr>
        <dsp:cNvPr id="0" name=""/>
        <dsp:cNvSpPr/>
      </dsp:nvSpPr>
      <dsp:spPr>
        <a:xfrm>
          <a:off x="4389424" y="3410"/>
          <a:ext cx="3157152" cy="235674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125000"/>
            </a:lnSpc>
            <a:spcBef>
              <a:spcPct val="0"/>
            </a:spcBef>
            <a:spcAft>
              <a:spcPct val="15000"/>
            </a:spcAft>
            <a:buChar char="•"/>
          </a:pPr>
          <a:r>
            <a:rPr lang="en-US" sz="2000" kern="1200" dirty="0">
              <a:latin typeface="Arial" panose="020B0604020202020204" pitchFamily="34" charset="0"/>
              <a:cs typeface="Arial" panose="020B0604020202020204" pitchFamily="34" charset="0"/>
            </a:rPr>
            <a:t>Multiple devices</a:t>
          </a:r>
        </a:p>
        <a:p>
          <a:pPr marL="228600" lvl="1" indent="-228600" algn="l" defTabSz="889000">
            <a:lnSpc>
              <a:spcPct val="125000"/>
            </a:lnSpc>
            <a:spcBef>
              <a:spcPct val="0"/>
            </a:spcBef>
            <a:spcAft>
              <a:spcPct val="15000"/>
            </a:spcAft>
            <a:buChar char="•"/>
          </a:pPr>
          <a:r>
            <a:rPr lang="en-US" sz="2000" kern="1200" dirty="0">
              <a:latin typeface="Arial" panose="020B0604020202020204" pitchFamily="34" charset="0"/>
              <a:cs typeface="Arial" panose="020B0604020202020204" pitchFamily="34" charset="0"/>
            </a:rPr>
            <a:t>Multiple volunteers using SI</a:t>
          </a:r>
        </a:p>
        <a:p>
          <a:pPr marL="228600" lvl="1" indent="-228600" algn="l" defTabSz="889000">
            <a:lnSpc>
              <a:spcPct val="125000"/>
            </a:lnSpc>
            <a:spcBef>
              <a:spcPct val="0"/>
            </a:spcBef>
            <a:spcAft>
              <a:spcPct val="15000"/>
            </a:spcAft>
            <a:buChar char="•"/>
          </a:pPr>
          <a:r>
            <a:rPr lang="en-US" sz="2000" kern="1200" dirty="0">
              <a:latin typeface="Arial" panose="020B0604020202020204" pitchFamily="34" charset="0"/>
              <a:cs typeface="Arial" panose="020B0604020202020204" pitchFamily="34" charset="0"/>
            </a:rPr>
            <a:t>Space for conversation with clients (w/privacy)</a:t>
          </a:r>
        </a:p>
      </dsp:txBody>
      <dsp:txXfrm>
        <a:off x="4444645" y="58631"/>
        <a:ext cx="3046710" cy="2301526"/>
      </dsp:txXfrm>
    </dsp:sp>
    <dsp:sp modelId="{B0A41D6E-5F0E-4B95-9A18-E5378C04C635}">
      <dsp:nvSpPr>
        <dsp:cNvPr id="0" name=""/>
        <dsp:cNvSpPr/>
      </dsp:nvSpPr>
      <dsp:spPr>
        <a:xfrm>
          <a:off x="4389424" y="2360157"/>
          <a:ext cx="3157152" cy="101340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0" rIns="54610" bIns="0" numCol="1" spcCol="1270" anchor="ctr" anchorCtr="0">
          <a:noAutofit/>
        </a:bodyPr>
        <a:lstStyle/>
        <a:p>
          <a:pPr marL="0" lvl="0" indent="0" algn="l" defTabSz="1911350">
            <a:lnSpc>
              <a:spcPct val="90000"/>
            </a:lnSpc>
            <a:spcBef>
              <a:spcPct val="0"/>
            </a:spcBef>
            <a:spcAft>
              <a:spcPct val="35000"/>
            </a:spcAft>
            <a:buNone/>
          </a:pPr>
          <a:r>
            <a:rPr lang="en-US" sz="4300" kern="1200" dirty="0"/>
            <a:t>Required</a:t>
          </a:r>
        </a:p>
      </dsp:txBody>
      <dsp:txXfrm>
        <a:off x="4389424" y="2360157"/>
        <a:ext cx="2223346" cy="1013401"/>
      </dsp:txXfrm>
    </dsp:sp>
    <dsp:sp modelId="{9A8A81D7-6358-48C6-A5A9-B0BA8867FCA0}">
      <dsp:nvSpPr>
        <dsp:cNvPr id="0" name=""/>
        <dsp:cNvSpPr/>
      </dsp:nvSpPr>
      <dsp:spPr>
        <a:xfrm>
          <a:off x="6702082" y="2521127"/>
          <a:ext cx="1105003" cy="1105003"/>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DA3C6-6D3F-4019-A539-31C41194CAF9}">
      <dsp:nvSpPr>
        <dsp:cNvPr id="0" name=""/>
        <dsp:cNvSpPr/>
      </dsp:nvSpPr>
      <dsp:spPr>
        <a:xfrm>
          <a:off x="667810" y="3013"/>
          <a:ext cx="3183972" cy="237676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125000"/>
            </a:lnSpc>
            <a:spcBef>
              <a:spcPct val="0"/>
            </a:spcBef>
            <a:spcAft>
              <a:spcPct val="15000"/>
            </a:spcAft>
            <a:buFont typeface="Arial" panose="020B0604020202020204" pitchFamily="34" charset="0"/>
            <a:buChar char="•"/>
          </a:pPr>
          <a:r>
            <a:rPr lang="en-US" sz="20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Less close contact with clients</a:t>
          </a:r>
        </a:p>
        <a:p>
          <a:pPr marL="228600" lvl="1" indent="-228600" algn="l" defTabSz="889000">
            <a:lnSpc>
              <a:spcPct val="125000"/>
            </a:lnSpc>
            <a:spcBef>
              <a:spcPct val="0"/>
            </a:spcBef>
            <a:spcAft>
              <a:spcPct val="15000"/>
            </a:spcAft>
            <a:buFont typeface="Arial" panose="020B0604020202020204" pitchFamily="34" charset="0"/>
            <a:buChar char="•"/>
          </a:pPr>
          <a:r>
            <a:rPr lang="en-US" sz="20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Can make the line go faster</a:t>
          </a:r>
        </a:p>
      </dsp:txBody>
      <dsp:txXfrm>
        <a:off x="723501" y="58704"/>
        <a:ext cx="3072590" cy="2321077"/>
      </dsp:txXfrm>
    </dsp:sp>
    <dsp:sp modelId="{303F322E-2D06-4CB9-B430-5E908DFFBCEB}">
      <dsp:nvSpPr>
        <dsp:cNvPr id="0" name=""/>
        <dsp:cNvSpPr/>
      </dsp:nvSpPr>
      <dsp:spPr>
        <a:xfrm>
          <a:off x="667810" y="2379781"/>
          <a:ext cx="3183972" cy="102201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0" rIns="54610" bIns="0" numCol="1" spcCol="1270" anchor="ctr" anchorCtr="0">
          <a:noAutofit/>
        </a:bodyPr>
        <a:lstStyle/>
        <a:p>
          <a:pPr marL="0" lvl="0" indent="0" algn="l" defTabSz="1911350">
            <a:lnSpc>
              <a:spcPct val="90000"/>
            </a:lnSpc>
            <a:spcBef>
              <a:spcPct val="0"/>
            </a:spcBef>
            <a:spcAft>
              <a:spcPct val="35000"/>
            </a:spcAft>
            <a:buNone/>
          </a:pPr>
          <a:r>
            <a:rPr lang="en-US" sz="4300" kern="1200" dirty="0"/>
            <a:t>Benefits</a:t>
          </a:r>
        </a:p>
      </dsp:txBody>
      <dsp:txXfrm>
        <a:off x="667810" y="2379781"/>
        <a:ext cx="2242234" cy="1022010"/>
      </dsp:txXfrm>
    </dsp:sp>
    <dsp:sp modelId="{C800912F-45B2-4BFA-A35F-50961639C706}">
      <dsp:nvSpPr>
        <dsp:cNvPr id="0" name=""/>
        <dsp:cNvSpPr/>
      </dsp:nvSpPr>
      <dsp:spPr>
        <a:xfrm>
          <a:off x="3000113" y="2542118"/>
          <a:ext cx="1114390" cy="1114390"/>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FA0B26-62EE-4F7F-9184-74736ED72C3B}">
      <dsp:nvSpPr>
        <dsp:cNvPr id="0" name=""/>
        <dsp:cNvSpPr/>
      </dsp:nvSpPr>
      <dsp:spPr>
        <a:xfrm>
          <a:off x="4390587" y="3013"/>
          <a:ext cx="3183972" cy="237676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125000"/>
            </a:lnSpc>
            <a:spcBef>
              <a:spcPct val="0"/>
            </a:spcBef>
            <a:spcAft>
              <a:spcPct val="15000"/>
            </a:spcAft>
            <a:buChar char="•"/>
          </a:pPr>
          <a:r>
            <a:rPr lang="en-US" sz="2000" kern="1200" dirty="0">
              <a:latin typeface="Arial" panose="020B0604020202020204" pitchFamily="34" charset="0"/>
              <a:cs typeface="Arial" panose="020B0604020202020204" pitchFamily="34" charset="0"/>
            </a:rPr>
            <a:t>More volunteer time after the distribution</a:t>
          </a:r>
        </a:p>
        <a:p>
          <a:pPr marL="228600" lvl="1" indent="-228600" algn="l" defTabSz="889000">
            <a:lnSpc>
              <a:spcPct val="125000"/>
            </a:lnSpc>
            <a:spcBef>
              <a:spcPct val="0"/>
            </a:spcBef>
            <a:spcAft>
              <a:spcPct val="15000"/>
            </a:spcAft>
            <a:buChar char="•"/>
          </a:pPr>
          <a:r>
            <a:rPr lang="en-US" sz="2000" kern="1200" dirty="0">
              <a:latin typeface="Arial" panose="020B0604020202020204" pitchFamily="34" charset="0"/>
              <a:cs typeface="Arial" panose="020B0604020202020204" pitchFamily="34" charset="0"/>
            </a:rPr>
            <a:t>Need to check completed forms </a:t>
          </a:r>
          <a:r>
            <a:rPr lang="en-US" sz="2000" u="none" kern="1200" dirty="0">
              <a:latin typeface="Arial" panose="020B0604020202020204" pitchFamily="34" charset="0"/>
              <a:cs typeface="Arial" panose="020B0604020202020204" pitchFamily="34" charset="0"/>
            </a:rPr>
            <a:t>carefully </a:t>
          </a:r>
          <a:r>
            <a:rPr lang="en-US" sz="2000" u="sng" kern="1200" dirty="0">
              <a:latin typeface="Arial" panose="020B0604020202020204" pitchFamily="34" charset="0"/>
              <a:cs typeface="Arial" panose="020B0604020202020204" pitchFamily="34" charset="0"/>
            </a:rPr>
            <a:t>before client leaves</a:t>
          </a:r>
          <a:r>
            <a:rPr lang="en-US" sz="2000" kern="1200" dirty="0">
              <a:latin typeface="Arial" panose="020B0604020202020204" pitchFamily="34" charset="0"/>
              <a:cs typeface="Arial" panose="020B0604020202020204" pitchFamily="34" charset="0"/>
            </a:rPr>
            <a:t>!</a:t>
          </a:r>
        </a:p>
      </dsp:txBody>
      <dsp:txXfrm>
        <a:off x="4446278" y="58704"/>
        <a:ext cx="3072590" cy="2321077"/>
      </dsp:txXfrm>
    </dsp:sp>
    <dsp:sp modelId="{B0A41D6E-5F0E-4B95-9A18-E5378C04C635}">
      <dsp:nvSpPr>
        <dsp:cNvPr id="0" name=""/>
        <dsp:cNvSpPr/>
      </dsp:nvSpPr>
      <dsp:spPr>
        <a:xfrm>
          <a:off x="4390587" y="2379781"/>
          <a:ext cx="3183972" cy="102201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0" rIns="54610" bIns="0" numCol="1" spcCol="1270" anchor="ctr" anchorCtr="0">
          <a:noAutofit/>
        </a:bodyPr>
        <a:lstStyle/>
        <a:p>
          <a:pPr marL="0" lvl="0" indent="0" algn="l" defTabSz="1911350">
            <a:lnSpc>
              <a:spcPct val="90000"/>
            </a:lnSpc>
            <a:spcBef>
              <a:spcPct val="0"/>
            </a:spcBef>
            <a:spcAft>
              <a:spcPct val="35000"/>
            </a:spcAft>
            <a:buNone/>
          </a:pPr>
          <a:r>
            <a:rPr lang="en-US" sz="4300" kern="1200" dirty="0"/>
            <a:t>Required</a:t>
          </a:r>
        </a:p>
      </dsp:txBody>
      <dsp:txXfrm>
        <a:off x="4390587" y="2379781"/>
        <a:ext cx="2242234" cy="1022010"/>
      </dsp:txXfrm>
    </dsp:sp>
    <dsp:sp modelId="{9A8A81D7-6358-48C6-A5A9-B0BA8867FCA0}">
      <dsp:nvSpPr>
        <dsp:cNvPr id="0" name=""/>
        <dsp:cNvSpPr/>
      </dsp:nvSpPr>
      <dsp:spPr>
        <a:xfrm>
          <a:off x="6722891" y="2542118"/>
          <a:ext cx="1114390" cy="1114390"/>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1C933AF-313F-DE46-94F7-23BA2D6049E9}" type="datetimeFigureOut">
              <a:rPr lang="en-US" smtClean="0"/>
              <a:t>1/24/2024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A67730B-E4BE-5249-9723-DB5CD07CCAD9}" type="slidenum">
              <a:rPr lang="en-US" smtClean="0"/>
              <a:t>‹#›</a:t>
            </a:fld>
            <a:endParaRPr lang="en-US"/>
          </a:p>
        </p:txBody>
      </p:sp>
    </p:spTree>
    <p:extLst>
      <p:ext uri="{BB962C8B-B14F-4D97-AF65-F5344CB8AC3E}">
        <p14:creationId xmlns:p14="http://schemas.microsoft.com/office/powerpoint/2010/main" val="17031122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F1424B3-06FF-1243-9BDB-3D536497B032}" type="datetimeFigureOut">
              <a:rPr lang="en-US" smtClean="0"/>
              <a:t>1/24/2024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193D96E-EAD3-4348-8666-B6A4C3B29BC0}" type="slidenum">
              <a:rPr lang="en-US" smtClean="0"/>
              <a:t>‹#›</a:t>
            </a:fld>
            <a:endParaRPr lang="en-US"/>
          </a:p>
        </p:txBody>
      </p:sp>
    </p:spTree>
    <p:extLst>
      <p:ext uri="{BB962C8B-B14F-4D97-AF65-F5344CB8AC3E}">
        <p14:creationId xmlns:p14="http://schemas.microsoft.com/office/powerpoint/2010/main" val="37268194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EFEAAD-487C-4555-96D6-49738B9AB526}" type="slidenum">
              <a:rPr lang="en-US" smtClean="0"/>
              <a:t>3</a:t>
            </a:fld>
            <a:endParaRPr lang="en-US"/>
          </a:p>
        </p:txBody>
      </p:sp>
    </p:spTree>
    <p:extLst>
      <p:ext uri="{BB962C8B-B14F-4D97-AF65-F5344CB8AC3E}">
        <p14:creationId xmlns:p14="http://schemas.microsoft.com/office/powerpoint/2010/main" val="343779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 of our keycard front and back – maybe video</a:t>
            </a:r>
          </a:p>
        </p:txBody>
      </p:sp>
      <p:sp>
        <p:nvSpPr>
          <p:cNvPr id="4" name="Slide Number Placeholder 3"/>
          <p:cNvSpPr>
            <a:spLocks noGrp="1"/>
          </p:cNvSpPr>
          <p:nvPr>
            <p:ph type="sldNum" sz="quarter" idx="5"/>
          </p:nvPr>
        </p:nvSpPr>
        <p:spPr/>
        <p:txBody>
          <a:bodyPr/>
          <a:lstStyle/>
          <a:p>
            <a:fld id="{A193D96E-EAD3-4348-8666-B6A4C3B29BC0}" type="slidenum">
              <a:rPr lang="en-US" smtClean="0"/>
              <a:t>19</a:t>
            </a:fld>
            <a:endParaRPr lang="en-US"/>
          </a:p>
        </p:txBody>
      </p:sp>
    </p:spTree>
    <p:extLst>
      <p:ext uri="{BB962C8B-B14F-4D97-AF65-F5344CB8AC3E}">
        <p14:creationId xmlns:p14="http://schemas.microsoft.com/office/powerpoint/2010/main" val="3973289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3D96E-EAD3-4348-8666-B6A4C3B29BC0}" type="slidenum">
              <a:rPr lang="en-US" smtClean="0"/>
              <a:t>21</a:t>
            </a:fld>
            <a:endParaRPr lang="en-US"/>
          </a:p>
        </p:txBody>
      </p:sp>
    </p:spTree>
    <p:extLst>
      <p:ext uri="{BB962C8B-B14F-4D97-AF65-F5344CB8AC3E}">
        <p14:creationId xmlns:p14="http://schemas.microsoft.com/office/powerpoint/2010/main" val="2221269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[Log into the Service Insights test account to show them the system and the intake questions. Do not have trainees log in yet as it will take them awhile to log-on, they will be distracted, and without a fake client to input into the system they will not be able to go further than the Personal section anyways.]</a:t>
            </a:r>
          </a:p>
        </p:txBody>
      </p:sp>
      <p:sp>
        <p:nvSpPr>
          <p:cNvPr id="4" name="Slide Number Placeholder 3"/>
          <p:cNvSpPr>
            <a:spLocks noGrp="1"/>
          </p:cNvSpPr>
          <p:nvPr>
            <p:ph type="sldNum" sz="quarter" idx="10"/>
          </p:nvPr>
        </p:nvSpPr>
        <p:spPr/>
        <p:txBody>
          <a:bodyPr/>
          <a:lstStyle/>
          <a:p>
            <a:fld id="{A193D96E-EAD3-4348-8666-B6A4C3B29BC0}" type="slidenum">
              <a:rPr lang="en-US" smtClean="0"/>
              <a:t>24</a:t>
            </a:fld>
            <a:endParaRPr lang="en-US"/>
          </a:p>
        </p:txBody>
      </p:sp>
    </p:spTree>
    <p:extLst>
      <p:ext uri="{BB962C8B-B14F-4D97-AF65-F5344CB8AC3E}">
        <p14:creationId xmlns:p14="http://schemas.microsoft.com/office/powerpoint/2010/main" val="2023241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info about system to ALL volunteers, not just those who will use SI </a:t>
            </a:r>
          </a:p>
        </p:txBody>
      </p:sp>
      <p:sp>
        <p:nvSpPr>
          <p:cNvPr id="4" name="Slide Number Placeholder 3"/>
          <p:cNvSpPr>
            <a:spLocks noGrp="1"/>
          </p:cNvSpPr>
          <p:nvPr>
            <p:ph type="sldNum" sz="quarter" idx="5"/>
          </p:nvPr>
        </p:nvSpPr>
        <p:spPr/>
        <p:txBody>
          <a:bodyPr/>
          <a:lstStyle/>
          <a:p>
            <a:fld id="{A193D96E-EAD3-4348-8666-B6A4C3B29BC0}" type="slidenum">
              <a:rPr lang="en-US" smtClean="0"/>
              <a:t>25</a:t>
            </a:fld>
            <a:endParaRPr lang="en-US"/>
          </a:p>
        </p:txBody>
      </p:sp>
    </p:spTree>
    <p:extLst>
      <p:ext uri="{BB962C8B-B14F-4D97-AF65-F5344CB8AC3E}">
        <p14:creationId xmlns:p14="http://schemas.microsoft.com/office/powerpoint/2010/main" val="3630429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Types of information you’ll be able to get in reports: # of </a:t>
            </a:r>
            <a:r>
              <a:rPr lang="en-US" dirty="0" err="1"/>
              <a:t>hh</a:t>
            </a:r>
            <a:r>
              <a:rPr lang="en-US" dirty="0"/>
              <a:t>, # of individuals, breakdown of age groups, areas where clients live/are coming from</a:t>
            </a:r>
          </a:p>
          <a:p>
            <a:endParaRPr lang="en-US" dirty="0"/>
          </a:p>
          <a:p>
            <a:r>
              <a:rPr lang="en-US" dirty="0"/>
              <a:t>Some reports are still be developed by FA. </a:t>
            </a:r>
          </a:p>
          <a:p>
            <a:endParaRPr lang="en-US" dirty="0"/>
          </a:p>
          <a:p>
            <a:r>
              <a:rPr lang="en-US" dirty="0"/>
              <a:t>We’ll meet to go over reports to make sure you’re comfortable retrieving the information you need</a:t>
            </a:r>
          </a:p>
        </p:txBody>
      </p:sp>
      <p:sp>
        <p:nvSpPr>
          <p:cNvPr id="4" name="Slide Number Placeholder 3"/>
          <p:cNvSpPr>
            <a:spLocks noGrp="1"/>
          </p:cNvSpPr>
          <p:nvPr>
            <p:ph type="sldNum" sz="quarter" idx="5"/>
          </p:nvPr>
        </p:nvSpPr>
        <p:spPr/>
        <p:txBody>
          <a:bodyPr/>
          <a:lstStyle/>
          <a:p>
            <a:fld id="{A193D96E-EAD3-4348-8666-B6A4C3B29BC0}" type="slidenum">
              <a:rPr lang="en-US" smtClean="0"/>
              <a:t>26</a:t>
            </a:fld>
            <a:endParaRPr lang="en-US"/>
          </a:p>
        </p:txBody>
      </p:sp>
    </p:spTree>
    <p:extLst>
      <p:ext uri="{BB962C8B-B14F-4D97-AF65-F5344CB8AC3E}">
        <p14:creationId xmlns:p14="http://schemas.microsoft.com/office/powerpoint/2010/main" val="2185357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Arrows needed  or slide animation (either option visible at one time)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93D96E-EAD3-4348-8666-B6A4C3B29B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9073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time, unduplicated data</a:t>
            </a:r>
          </a:p>
        </p:txBody>
      </p:sp>
      <p:sp>
        <p:nvSpPr>
          <p:cNvPr id="4" name="Slide Number Placeholder 3"/>
          <p:cNvSpPr>
            <a:spLocks noGrp="1"/>
          </p:cNvSpPr>
          <p:nvPr>
            <p:ph type="sldNum" sz="quarter" idx="5"/>
          </p:nvPr>
        </p:nvSpPr>
        <p:spPr/>
        <p:txBody>
          <a:bodyPr/>
          <a:lstStyle/>
          <a:p>
            <a:fld id="{A193D96E-EAD3-4348-8666-B6A4C3B29BC0}" type="slidenum">
              <a:rPr lang="en-US" smtClean="0"/>
              <a:t>5</a:t>
            </a:fld>
            <a:endParaRPr lang="en-US"/>
          </a:p>
        </p:txBody>
      </p:sp>
    </p:spTree>
    <p:extLst>
      <p:ext uri="{BB962C8B-B14F-4D97-AF65-F5344CB8AC3E}">
        <p14:creationId xmlns:p14="http://schemas.microsoft.com/office/powerpoint/2010/main" val="1693872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State agencies = </a:t>
            </a:r>
            <a:r>
              <a:rPr lang="en-US" sz="1200" dirty="0">
                <a:latin typeface="Arial" panose="020B0604020202020204" pitchFamily="34" charset="0"/>
                <a:cs typeface="Arial" panose="020B0604020202020204" pitchFamily="34" charset="0"/>
              </a:rPr>
              <a:t>MD DHS, DC OSSE, or VDACS</a:t>
            </a:r>
          </a:p>
          <a:p>
            <a:endParaRPr lang="en-US" dirty="0"/>
          </a:p>
          <a:p>
            <a:r>
              <a:rPr lang="en-US" dirty="0"/>
              <a:t>More detail in FAQ</a:t>
            </a:r>
          </a:p>
        </p:txBody>
      </p:sp>
      <p:sp>
        <p:nvSpPr>
          <p:cNvPr id="4" name="Slide Number Placeholder 3"/>
          <p:cNvSpPr>
            <a:spLocks noGrp="1"/>
          </p:cNvSpPr>
          <p:nvPr>
            <p:ph type="sldNum" sz="quarter" idx="5"/>
          </p:nvPr>
        </p:nvSpPr>
        <p:spPr/>
        <p:txBody>
          <a:bodyPr/>
          <a:lstStyle/>
          <a:p>
            <a:fld id="{A193D96E-EAD3-4348-8666-B6A4C3B29BC0}" type="slidenum">
              <a:rPr lang="en-US" smtClean="0"/>
              <a:t>9</a:t>
            </a:fld>
            <a:endParaRPr lang="en-US"/>
          </a:p>
        </p:txBody>
      </p:sp>
    </p:spTree>
    <p:extLst>
      <p:ext uri="{BB962C8B-B14F-4D97-AF65-F5344CB8AC3E}">
        <p14:creationId xmlns:p14="http://schemas.microsoft.com/office/powerpoint/2010/main" val="253485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3D96E-EAD3-4348-8666-B6A4C3B29BC0}" type="slidenum">
              <a:rPr lang="en-US" smtClean="0"/>
              <a:t>10</a:t>
            </a:fld>
            <a:endParaRPr lang="en-US"/>
          </a:p>
        </p:txBody>
      </p:sp>
    </p:spTree>
    <p:extLst>
      <p:ext uri="{BB962C8B-B14F-4D97-AF65-F5344CB8AC3E}">
        <p14:creationId xmlns:p14="http://schemas.microsoft.com/office/powerpoint/2010/main" val="4184644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Everyone’s recertification is 1 year</a:t>
            </a:r>
          </a:p>
        </p:txBody>
      </p:sp>
      <p:sp>
        <p:nvSpPr>
          <p:cNvPr id="4" name="Slide Number Placeholder 3"/>
          <p:cNvSpPr>
            <a:spLocks noGrp="1"/>
          </p:cNvSpPr>
          <p:nvPr>
            <p:ph type="sldNum" sz="quarter" idx="5"/>
          </p:nvPr>
        </p:nvSpPr>
        <p:spPr/>
        <p:txBody>
          <a:bodyPr/>
          <a:lstStyle/>
          <a:p>
            <a:fld id="{A193D96E-EAD3-4348-8666-B6A4C3B29BC0}" type="slidenum">
              <a:rPr lang="en-US" smtClean="0"/>
              <a:t>14</a:t>
            </a:fld>
            <a:endParaRPr lang="en-US"/>
          </a:p>
        </p:txBody>
      </p:sp>
    </p:spTree>
    <p:extLst>
      <p:ext uri="{BB962C8B-B14F-4D97-AF65-F5344CB8AC3E}">
        <p14:creationId xmlns:p14="http://schemas.microsoft.com/office/powerpoint/2010/main" val="3623709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Your Data Your Rights poster/handout</a:t>
            </a:r>
          </a:p>
        </p:txBody>
      </p:sp>
      <p:sp>
        <p:nvSpPr>
          <p:cNvPr id="4" name="Slide Number Placeholder 3"/>
          <p:cNvSpPr>
            <a:spLocks noGrp="1"/>
          </p:cNvSpPr>
          <p:nvPr>
            <p:ph type="sldNum" sz="quarter" idx="5"/>
          </p:nvPr>
        </p:nvSpPr>
        <p:spPr/>
        <p:txBody>
          <a:bodyPr/>
          <a:lstStyle/>
          <a:p>
            <a:fld id="{A193D96E-EAD3-4348-8666-B6A4C3B29BC0}" type="slidenum">
              <a:rPr lang="en-US" smtClean="0"/>
              <a:t>15</a:t>
            </a:fld>
            <a:endParaRPr lang="en-US"/>
          </a:p>
        </p:txBody>
      </p:sp>
    </p:spTree>
    <p:extLst>
      <p:ext uri="{BB962C8B-B14F-4D97-AF65-F5344CB8AC3E}">
        <p14:creationId xmlns:p14="http://schemas.microsoft.com/office/powerpoint/2010/main" val="231574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flyer with final draft</a:t>
            </a:r>
          </a:p>
        </p:txBody>
      </p:sp>
      <p:sp>
        <p:nvSpPr>
          <p:cNvPr id="4" name="Slide Number Placeholder 3"/>
          <p:cNvSpPr>
            <a:spLocks noGrp="1"/>
          </p:cNvSpPr>
          <p:nvPr>
            <p:ph type="sldNum" sz="quarter" idx="5"/>
          </p:nvPr>
        </p:nvSpPr>
        <p:spPr/>
        <p:txBody>
          <a:bodyPr/>
          <a:lstStyle/>
          <a:p>
            <a:fld id="{A193D96E-EAD3-4348-8666-B6A4C3B29BC0}" type="slidenum">
              <a:rPr lang="en-US" smtClean="0"/>
              <a:t>16</a:t>
            </a:fld>
            <a:endParaRPr lang="en-US"/>
          </a:p>
        </p:txBody>
      </p:sp>
    </p:spTree>
    <p:extLst>
      <p:ext uri="{BB962C8B-B14F-4D97-AF65-F5344CB8AC3E}">
        <p14:creationId xmlns:p14="http://schemas.microsoft.com/office/powerpoint/2010/main" val="169552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Clients must have the opportunity to review this info or have it explained to them before agreeing to be in Service Insights</a:t>
            </a:r>
          </a:p>
        </p:txBody>
      </p:sp>
      <p:sp>
        <p:nvSpPr>
          <p:cNvPr id="4" name="Slide Number Placeholder 3"/>
          <p:cNvSpPr>
            <a:spLocks noGrp="1"/>
          </p:cNvSpPr>
          <p:nvPr>
            <p:ph type="sldNum" sz="quarter" idx="5"/>
          </p:nvPr>
        </p:nvSpPr>
        <p:spPr/>
        <p:txBody>
          <a:bodyPr/>
          <a:lstStyle/>
          <a:p>
            <a:fld id="{A193D96E-EAD3-4348-8666-B6A4C3B29BC0}" type="slidenum">
              <a:rPr lang="en-US" smtClean="0"/>
              <a:t>17</a:t>
            </a:fld>
            <a:endParaRPr lang="en-US"/>
          </a:p>
        </p:txBody>
      </p:sp>
    </p:spTree>
    <p:extLst>
      <p:ext uri="{BB962C8B-B14F-4D97-AF65-F5344CB8AC3E}">
        <p14:creationId xmlns:p14="http://schemas.microsoft.com/office/powerpoint/2010/main" val="4187214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anonymous visit</a:t>
            </a:r>
          </a:p>
        </p:txBody>
      </p:sp>
      <p:sp>
        <p:nvSpPr>
          <p:cNvPr id="4" name="Slide Number Placeholder 3"/>
          <p:cNvSpPr>
            <a:spLocks noGrp="1"/>
          </p:cNvSpPr>
          <p:nvPr>
            <p:ph type="sldNum" sz="quarter" idx="5"/>
          </p:nvPr>
        </p:nvSpPr>
        <p:spPr/>
        <p:txBody>
          <a:bodyPr/>
          <a:lstStyle/>
          <a:p>
            <a:fld id="{A193D96E-EAD3-4348-8666-B6A4C3B29BC0}" type="slidenum">
              <a:rPr lang="en-US" smtClean="0"/>
              <a:t>18</a:t>
            </a:fld>
            <a:endParaRPr lang="en-US"/>
          </a:p>
        </p:txBody>
      </p:sp>
    </p:spTree>
    <p:extLst>
      <p:ext uri="{BB962C8B-B14F-4D97-AF65-F5344CB8AC3E}">
        <p14:creationId xmlns:p14="http://schemas.microsoft.com/office/powerpoint/2010/main" val="3719756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75643"/>
            <a:ext cx="7772400" cy="1470025"/>
          </a:xfrm>
        </p:spPr>
        <p:txBody>
          <a:bodyPr>
            <a:normAutofit/>
          </a:bodyPr>
          <a:lstStyle>
            <a:lvl1pPr algn="ctr">
              <a:defRPr sz="3000">
                <a:solidFill>
                  <a:schemeClr val="accent3">
                    <a:lumMod val="75000"/>
                  </a:schemeClr>
                </a:solidFill>
                <a:latin typeface="Georgia"/>
                <a:cs typeface="Georgia"/>
              </a:defRPr>
            </a:lvl1pPr>
          </a:lstStyle>
          <a:p>
            <a:r>
              <a:rPr lang="en-US"/>
              <a:t>Click to edit Master title style</a:t>
            </a:r>
            <a:endParaRPr lang="en-US" dirty="0"/>
          </a:p>
        </p:txBody>
      </p:sp>
      <p:sp>
        <p:nvSpPr>
          <p:cNvPr id="3" name="Subtitle 2"/>
          <p:cNvSpPr>
            <a:spLocks noGrp="1"/>
          </p:cNvSpPr>
          <p:nvPr>
            <p:ph type="subTitle" idx="1"/>
          </p:nvPr>
        </p:nvSpPr>
        <p:spPr>
          <a:xfrm>
            <a:off x="1371600" y="4221938"/>
            <a:ext cx="6400800" cy="1752600"/>
          </a:xfrm>
        </p:spPr>
        <p:txBody>
          <a:bodyPr>
            <a:normAutofit/>
          </a:bodyPr>
          <a:lstStyle>
            <a:lvl1pPr marL="0" indent="0" algn="ctr">
              <a:buNone/>
              <a:defRPr sz="2000" b="0" i="0">
                <a:solidFill>
                  <a:schemeClr val="bg1">
                    <a:lumMod val="95000"/>
                  </a:schemeClr>
                </a:solidFill>
                <a:latin typeface="Helvetica Light"/>
                <a:cs typeface="Helvetic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80535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91508" y="6462901"/>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5EF0AE7-132F-134A-B2CC-DA0B903DE908}" type="slidenum">
              <a:rPr lang="en-US" smtClean="0"/>
              <a:t>‹#›</a:t>
            </a:fld>
            <a:endParaRPr lang="en-US"/>
          </a:p>
        </p:txBody>
      </p:sp>
    </p:spTree>
    <p:extLst>
      <p:ext uri="{BB962C8B-B14F-4D97-AF65-F5344CB8AC3E}">
        <p14:creationId xmlns:p14="http://schemas.microsoft.com/office/powerpoint/2010/main" val="2468566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91508" y="6462901"/>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5EF0AE7-132F-134A-B2CC-DA0B903DE908}" type="slidenum">
              <a:rPr lang="en-US" smtClean="0"/>
              <a:t>‹#›</a:t>
            </a:fld>
            <a:endParaRPr lang="en-US"/>
          </a:p>
        </p:txBody>
      </p:sp>
    </p:spTree>
    <p:extLst>
      <p:ext uri="{BB962C8B-B14F-4D97-AF65-F5344CB8AC3E}">
        <p14:creationId xmlns:p14="http://schemas.microsoft.com/office/powerpoint/2010/main" val="1507913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DA8E6-138D-415E-AE30-CF3C26A0A53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38C3823-846D-4AE3-98E2-4836C9D89E8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D3AFD8A-07A0-4CE3-A975-DDEFB2A6FF25}"/>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5" name="Footer Placeholder 4">
            <a:extLst>
              <a:ext uri="{FF2B5EF4-FFF2-40B4-BE49-F238E27FC236}">
                <a16:creationId xmlns:a16="http://schemas.microsoft.com/office/drawing/2014/main" id="{F76F44C5-7979-4DC2-99D3-84F219A4B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05EE2B-A2D0-4C11-991C-57FCC22B3DD9}"/>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4254532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69F2-C82D-45FD-87EA-593E008551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98B223-7405-4385-809C-385E291B6A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F80AA-5E5B-4A54-9710-BAA4335B8A99}"/>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5" name="Footer Placeholder 4">
            <a:extLst>
              <a:ext uri="{FF2B5EF4-FFF2-40B4-BE49-F238E27FC236}">
                <a16:creationId xmlns:a16="http://schemas.microsoft.com/office/drawing/2014/main" id="{C30D3F33-5EFC-4AD7-B654-0D43C2FD0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0178E9-756F-4CF9-8264-E893FAB32A58}"/>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1875812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DE7F-0D6A-4A66-8C02-EFD24D51525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2B3962D-EFA9-4AE5-80D3-BEA1AEBF5B1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7EC770-7AE6-4DA2-BD0D-4B39FFD7EC91}"/>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5" name="Footer Placeholder 4">
            <a:extLst>
              <a:ext uri="{FF2B5EF4-FFF2-40B4-BE49-F238E27FC236}">
                <a16:creationId xmlns:a16="http://schemas.microsoft.com/office/drawing/2014/main" id="{E436CD44-05DC-4E23-A895-E83A6C616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4E74-2BE0-44CF-B242-9D325BF1AF74}"/>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4054132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8846-1F00-430D-9792-BA5C5A0B4E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56317E-2F56-461A-895C-C186CE2C0A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F37435-102C-488D-9D7B-EA6F77F8DD8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055A2B-F3FE-4B78-BDE8-E73292097854}"/>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6" name="Footer Placeholder 5">
            <a:extLst>
              <a:ext uri="{FF2B5EF4-FFF2-40B4-BE49-F238E27FC236}">
                <a16:creationId xmlns:a16="http://schemas.microsoft.com/office/drawing/2014/main" id="{1C3E2914-DC4C-47DB-BB52-E2A50A5249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47C413-40B4-4F6E-BC30-5E4297CA2334}"/>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3853958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80DB9-F009-457B-86F1-1B8C1821F9C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464007-143D-419D-B27F-31FFD881952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D8B1244-8FF6-4365-9F64-A263D094AD6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72116E-60BF-4DBC-830B-26AFF1F50FE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B1AF531-6531-4E70-BCAA-A5A61EDFE82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F9C0D3-3DD9-49AB-AC72-A2F83EE2E09C}"/>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8" name="Footer Placeholder 7">
            <a:extLst>
              <a:ext uri="{FF2B5EF4-FFF2-40B4-BE49-F238E27FC236}">
                <a16:creationId xmlns:a16="http://schemas.microsoft.com/office/drawing/2014/main" id="{22B8793C-2FB5-4CFE-851C-71FD2CCF7E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9C2C9C-63C4-4ED3-901D-1DDF734DB948}"/>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3149937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3DBF-921B-4C12-81B7-B520594A76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29F61D-D7E5-4923-AA4A-4EB4D89394F9}"/>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4" name="Footer Placeholder 3">
            <a:extLst>
              <a:ext uri="{FF2B5EF4-FFF2-40B4-BE49-F238E27FC236}">
                <a16:creationId xmlns:a16="http://schemas.microsoft.com/office/drawing/2014/main" id="{EC2EE8CE-FAAC-49A9-91FF-B6C6AF09CF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7B2A46-D60A-4EA4-BF4A-28433F4A8876}"/>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2436117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94DA1-9D5D-4BC1-9D87-6F8409021E31}"/>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3" name="Footer Placeholder 2">
            <a:extLst>
              <a:ext uri="{FF2B5EF4-FFF2-40B4-BE49-F238E27FC236}">
                <a16:creationId xmlns:a16="http://schemas.microsoft.com/office/drawing/2014/main" id="{F7B58397-1B05-441A-AF68-C70DD0496E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4B1C0D-508A-4C5A-BE23-106186BC9BB0}"/>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431144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8E90B-7310-401D-A913-51EFEB11F49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27A7B02-EC27-4CD5-97CF-37029112852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6C30C5-E46F-46C3-AD0F-995CC0E6EFB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14236ED-E0F6-442B-BDC2-C64573938A94}"/>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6" name="Footer Placeholder 5">
            <a:extLst>
              <a:ext uri="{FF2B5EF4-FFF2-40B4-BE49-F238E27FC236}">
                <a16:creationId xmlns:a16="http://schemas.microsoft.com/office/drawing/2014/main" id="{BC43FC3F-97BB-46A1-9A7A-8A598689A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CAA9E5-9A02-4463-83A4-894C81596229}"/>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95935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91508" y="6462901"/>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5EF0AE7-132F-134A-B2CC-DA0B903DE908}" type="slidenum">
              <a:rPr lang="en-US" smtClean="0"/>
              <a:t>‹#›</a:t>
            </a:fld>
            <a:endParaRPr lang="en-US"/>
          </a:p>
        </p:txBody>
      </p:sp>
    </p:spTree>
    <p:extLst>
      <p:ext uri="{BB962C8B-B14F-4D97-AF65-F5344CB8AC3E}">
        <p14:creationId xmlns:p14="http://schemas.microsoft.com/office/powerpoint/2010/main" val="102955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E246-7777-4E1D-94BC-93BDCFFE4F8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141E856-4933-42D3-9B16-2D6C69C2B26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719F143-E838-42F8-A1C4-F69897C7ED2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8DDE00E-24ED-4D83-94CC-1F651CA61B6D}"/>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6" name="Footer Placeholder 5">
            <a:extLst>
              <a:ext uri="{FF2B5EF4-FFF2-40B4-BE49-F238E27FC236}">
                <a16:creationId xmlns:a16="http://schemas.microsoft.com/office/drawing/2014/main" id="{3BC4523B-A72A-4563-8BAA-E955999082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5556C9-D5D4-4BE5-82B3-E19AA4A7A085}"/>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3499092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CF13-2140-4AED-80DD-F1A969DB3E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260832-0F23-41A8-96CB-147860866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DA1EB2-EE4A-4863-ACD2-1453D0E86A8C}"/>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5" name="Footer Placeholder 4">
            <a:extLst>
              <a:ext uri="{FF2B5EF4-FFF2-40B4-BE49-F238E27FC236}">
                <a16:creationId xmlns:a16="http://schemas.microsoft.com/office/drawing/2014/main" id="{248B4A6D-31EA-4787-92A7-6217C9331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03DF8-E62E-4268-B666-E359A24CCC1B}"/>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2174590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F850D6-2FA2-4241-A81B-C25C6E802C7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AD0591-5A62-43F5-A3E1-5D3E017DCCF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3FD43B-54B5-43AF-BB5E-6C04982F6998}"/>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5" name="Footer Placeholder 4">
            <a:extLst>
              <a:ext uri="{FF2B5EF4-FFF2-40B4-BE49-F238E27FC236}">
                <a16:creationId xmlns:a16="http://schemas.microsoft.com/office/drawing/2014/main" id="{131BE828-4760-415F-96C4-5E48B82CAE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A612C-76EC-4F59-B594-522928D4314E}"/>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3458386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DA8E6-138D-415E-AE30-CF3C26A0A53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38C3823-846D-4AE3-98E2-4836C9D89E8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D3AFD8A-07A0-4CE3-A975-DDEFB2A6FF25}"/>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5" name="Footer Placeholder 4">
            <a:extLst>
              <a:ext uri="{FF2B5EF4-FFF2-40B4-BE49-F238E27FC236}">
                <a16:creationId xmlns:a16="http://schemas.microsoft.com/office/drawing/2014/main" id="{F76F44C5-7979-4DC2-99D3-84F219A4B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05EE2B-A2D0-4C11-991C-57FCC22B3DD9}"/>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1491073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69F2-C82D-45FD-87EA-593E008551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98B223-7405-4385-809C-385E291B6A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F80AA-5E5B-4A54-9710-BAA4335B8A99}"/>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5" name="Footer Placeholder 4">
            <a:extLst>
              <a:ext uri="{FF2B5EF4-FFF2-40B4-BE49-F238E27FC236}">
                <a16:creationId xmlns:a16="http://schemas.microsoft.com/office/drawing/2014/main" id="{C30D3F33-5EFC-4AD7-B654-0D43C2FD0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0178E9-756F-4CF9-8264-E893FAB32A58}"/>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171488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DE7F-0D6A-4A66-8C02-EFD24D51525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2B3962D-EFA9-4AE5-80D3-BEA1AEBF5B1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7EC770-7AE6-4DA2-BD0D-4B39FFD7EC91}"/>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5" name="Footer Placeholder 4">
            <a:extLst>
              <a:ext uri="{FF2B5EF4-FFF2-40B4-BE49-F238E27FC236}">
                <a16:creationId xmlns:a16="http://schemas.microsoft.com/office/drawing/2014/main" id="{E436CD44-05DC-4E23-A895-E83A6C616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4E74-2BE0-44CF-B242-9D325BF1AF74}"/>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2827805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8846-1F00-430D-9792-BA5C5A0B4E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56317E-2F56-461A-895C-C186CE2C0A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F37435-102C-488D-9D7B-EA6F77F8DD8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055A2B-F3FE-4B78-BDE8-E73292097854}"/>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6" name="Footer Placeholder 5">
            <a:extLst>
              <a:ext uri="{FF2B5EF4-FFF2-40B4-BE49-F238E27FC236}">
                <a16:creationId xmlns:a16="http://schemas.microsoft.com/office/drawing/2014/main" id="{1C3E2914-DC4C-47DB-BB52-E2A50A5249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47C413-40B4-4F6E-BC30-5E4297CA2334}"/>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2817462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80DB9-F009-457B-86F1-1B8C1821F9C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464007-143D-419D-B27F-31FFD881952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D8B1244-8FF6-4365-9F64-A263D094AD6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72116E-60BF-4DBC-830B-26AFF1F50FE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B1AF531-6531-4E70-BCAA-A5A61EDFE82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F9C0D3-3DD9-49AB-AC72-A2F83EE2E09C}"/>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8" name="Footer Placeholder 7">
            <a:extLst>
              <a:ext uri="{FF2B5EF4-FFF2-40B4-BE49-F238E27FC236}">
                <a16:creationId xmlns:a16="http://schemas.microsoft.com/office/drawing/2014/main" id="{22B8793C-2FB5-4CFE-851C-71FD2CCF7E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9C2C9C-63C4-4ED3-901D-1DDF734DB948}"/>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878755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3DBF-921B-4C12-81B7-B520594A76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29F61D-D7E5-4923-AA4A-4EB4D89394F9}"/>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4" name="Footer Placeholder 3">
            <a:extLst>
              <a:ext uri="{FF2B5EF4-FFF2-40B4-BE49-F238E27FC236}">
                <a16:creationId xmlns:a16="http://schemas.microsoft.com/office/drawing/2014/main" id="{EC2EE8CE-FAAC-49A9-91FF-B6C6AF09CF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7B2A46-D60A-4EA4-BF4A-28433F4A8876}"/>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4462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94DA1-9D5D-4BC1-9D87-6F8409021E31}"/>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3" name="Footer Placeholder 2">
            <a:extLst>
              <a:ext uri="{FF2B5EF4-FFF2-40B4-BE49-F238E27FC236}">
                <a16:creationId xmlns:a16="http://schemas.microsoft.com/office/drawing/2014/main" id="{F7B58397-1B05-441A-AF68-C70DD0496E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4B1C0D-508A-4C5A-BE23-106186BC9BB0}"/>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354924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1508" y="6462901"/>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5EF0AE7-132F-134A-B2CC-DA0B903DE908}" type="slidenum">
              <a:rPr lang="en-US" smtClean="0"/>
              <a:t>‹#›</a:t>
            </a:fld>
            <a:endParaRPr lang="en-US"/>
          </a:p>
        </p:txBody>
      </p:sp>
    </p:spTree>
    <p:extLst>
      <p:ext uri="{BB962C8B-B14F-4D97-AF65-F5344CB8AC3E}">
        <p14:creationId xmlns:p14="http://schemas.microsoft.com/office/powerpoint/2010/main" val="285391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8E90B-7310-401D-A913-51EFEB11F49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27A7B02-EC27-4CD5-97CF-37029112852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6C30C5-E46F-46C3-AD0F-995CC0E6EFB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14236ED-E0F6-442B-BDC2-C64573938A94}"/>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6" name="Footer Placeholder 5">
            <a:extLst>
              <a:ext uri="{FF2B5EF4-FFF2-40B4-BE49-F238E27FC236}">
                <a16:creationId xmlns:a16="http://schemas.microsoft.com/office/drawing/2014/main" id="{BC43FC3F-97BB-46A1-9A7A-8A598689A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CAA9E5-9A02-4463-83A4-894C81596229}"/>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3230436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E246-7777-4E1D-94BC-93BDCFFE4F8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141E856-4933-42D3-9B16-2D6C69C2B26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719F143-E838-42F8-A1C4-F69897C7ED2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8DDE00E-24ED-4D83-94CC-1F651CA61B6D}"/>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6" name="Footer Placeholder 5">
            <a:extLst>
              <a:ext uri="{FF2B5EF4-FFF2-40B4-BE49-F238E27FC236}">
                <a16:creationId xmlns:a16="http://schemas.microsoft.com/office/drawing/2014/main" id="{3BC4523B-A72A-4563-8BAA-E955999082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5556C9-D5D4-4BE5-82B3-E19AA4A7A085}"/>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1736454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CF13-2140-4AED-80DD-F1A969DB3E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260832-0F23-41A8-96CB-147860866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DA1EB2-EE4A-4863-ACD2-1453D0E86A8C}"/>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5" name="Footer Placeholder 4">
            <a:extLst>
              <a:ext uri="{FF2B5EF4-FFF2-40B4-BE49-F238E27FC236}">
                <a16:creationId xmlns:a16="http://schemas.microsoft.com/office/drawing/2014/main" id="{248B4A6D-31EA-4787-92A7-6217C9331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03DF8-E62E-4268-B666-E359A24CCC1B}"/>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885801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F850D6-2FA2-4241-A81B-C25C6E802C7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AD0591-5A62-43F5-A3E1-5D3E017DCCF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3FD43B-54B5-43AF-BB5E-6C04982F6998}"/>
              </a:ext>
            </a:extLst>
          </p:cNvPr>
          <p:cNvSpPr>
            <a:spLocks noGrp="1"/>
          </p:cNvSpPr>
          <p:nvPr>
            <p:ph type="dt" sz="half" idx="10"/>
          </p:nvPr>
        </p:nvSpPr>
        <p:spPr/>
        <p:txBody>
          <a:bodyPr/>
          <a:lstStyle/>
          <a:p>
            <a:fld id="{67BC8617-CA29-490A-8B24-D62022B071A2}" type="datetimeFigureOut">
              <a:rPr lang="en-US" smtClean="0"/>
              <a:t>1/24/2024</a:t>
            </a:fld>
            <a:endParaRPr lang="en-US"/>
          </a:p>
        </p:txBody>
      </p:sp>
      <p:sp>
        <p:nvSpPr>
          <p:cNvPr id="5" name="Footer Placeholder 4">
            <a:extLst>
              <a:ext uri="{FF2B5EF4-FFF2-40B4-BE49-F238E27FC236}">
                <a16:creationId xmlns:a16="http://schemas.microsoft.com/office/drawing/2014/main" id="{131BE828-4760-415F-96C4-5E48B82CAE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A612C-76EC-4F59-B594-522928D4314E}"/>
              </a:ext>
            </a:extLst>
          </p:cNvPr>
          <p:cNvSpPr>
            <a:spLocks noGrp="1"/>
          </p:cNvSpPr>
          <p:nvPr>
            <p:ph type="sldNum" sz="quarter" idx="12"/>
          </p:nvPr>
        </p:nvSpPr>
        <p:spPr/>
        <p:txBody>
          <a:bodyPr/>
          <a:lstStyle/>
          <a:p>
            <a:fld id="{54370FB1-BA2D-4084-BCF1-CC67A59E7AB7}" type="slidenum">
              <a:rPr lang="en-US" smtClean="0"/>
              <a:t>‹#›</a:t>
            </a:fld>
            <a:endParaRPr lang="en-US"/>
          </a:p>
        </p:txBody>
      </p:sp>
    </p:spTree>
    <p:extLst>
      <p:ext uri="{BB962C8B-B14F-4D97-AF65-F5344CB8AC3E}">
        <p14:creationId xmlns:p14="http://schemas.microsoft.com/office/powerpoint/2010/main" val="1614223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91508" y="6462901"/>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35EF0AE7-132F-134A-B2CC-DA0B903DE908}" type="slidenum">
              <a:rPr lang="en-US" smtClean="0"/>
              <a:t>‹#›</a:t>
            </a:fld>
            <a:endParaRPr lang="en-US"/>
          </a:p>
        </p:txBody>
      </p:sp>
    </p:spTree>
    <p:extLst>
      <p:ext uri="{BB962C8B-B14F-4D97-AF65-F5344CB8AC3E}">
        <p14:creationId xmlns:p14="http://schemas.microsoft.com/office/powerpoint/2010/main" val="3512007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91508" y="6462901"/>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35EF0AE7-132F-134A-B2CC-DA0B903DE908}" type="slidenum">
              <a:rPr lang="en-US" smtClean="0"/>
              <a:t>‹#›</a:t>
            </a:fld>
            <a:endParaRPr lang="en-US"/>
          </a:p>
        </p:txBody>
      </p:sp>
    </p:spTree>
    <p:extLst>
      <p:ext uri="{BB962C8B-B14F-4D97-AF65-F5344CB8AC3E}">
        <p14:creationId xmlns:p14="http://schemas.microsoft.com/office/powerpoint/2010/main" val="3974191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91508" y="6462901"/>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35EF0AE7-132F-134A-B2CC-DA0B903DE908}" type="slidenum">
              <a:rPr lang="en-US" smtClean="0"/>
              <a:t>‹#›</a:t>
            </a:fld>
            <a:endParaRPr lang="en-US"/>
          </a:p>
        </p:txBody>
      </p:sp>
    </p:spTree>
    <p:extLst>
      <p:ext uri="{BB962C8B-B14F-4D97-AF65-F5344CB8AC3E}">
        <p14:creationId xmlns:p14="http://schemas.microsoft.com/office/powerpoint/2010/main" val="370446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91508" y="6462901"/>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35EF0AE7-132F-134A-B2CC-DA0B903DE908}" type="slidenum">
              <a:rPr lang="en-US" smtClean="0"/>
              <a:t>‹#›</a:t>
            </a:fld>
            <a:endParaRPr lang="en-US"/>
          </a:p>
        </p:txBody>
      </p:sp>
    </p:spTree>
    <p:extLst>
      <p:ext uri="{BB962C8B-B14F-4D97-AF65-F5344CB8AC3E}">
        <p14:creationId xmlns:p14="http://schemas.microsoft.com/office/powerpoint/2010/main" val="1581183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91508" y="6462901"/>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35EF0AE7-132F-134A-B2CC-DA0B903DE908}" type="slidenum">
              <a:rPr lang="en-US" smtClean="0"/>
              <a:t>‹#›</a:t>
            </a:fld>
            <a:endParaRPr lang="en-US"/>
          </a:p>
        </p:txBody>
      </p:sp>
    </p:spTree>
    <p:extLst>
      <p:ext uri="{BB962C8B-B14F-4D97-AF65-F5344CB8AC3E}">
        <p14:creationId xmlns:p14="http://schemas.microsoft.com/office/powerpoint/2010/main" val="488244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91508" y="6462901"/>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35EF0AE7-132F-134A-B2CC-DA0B903DE908}" type="slidenum">
              <a:rPr lang="en-US" smtClean="0"/>
              <a:t>‹#›</a:t>
            </a:fld>
            <a:endParaRPr lang="en-US"/>
          </a:p>
        </p:txBody>
      </p:sp>
    </p:spTree>
    <p:extLst>
      <p:ext uri="{BB962C8B-B14F-4D97-AF65-F5344CB8AC3E}">
        <p14:creationId xmlns:p14="http://schemas.microsoft.com/office/powerpoint/2010/main" val="990788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8802" y="165153"/>
            <a:ext cx="7007997"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8802" y="1140277"/>
            <a:ext cx="7007998" cy="48180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3465664" y="6422696"/>
            <a:ext cx="2133600" cy="365125"/>
          </a:xfrm>
          <a:prstGeom prst="rect">
            <a:avLst/>
          </a:prstGeom>
        </p:spPr>
        <p:txBody>
          <a:bodyPr vert="horz" lIns="91440" tIns="45720" rIns="91440" bIns="45720" rtlCol="0" anchor="ctr"/>
          <a:lstStyle>
            <a:lvl1pPr algn="ctr">
              <a:defRPr sz="1200" b="0" i="0">
                <a:solidFill>
                  <a:schemeClr val="bg1">
                    <a:lumMod val="95000"/>
                  </a:schemeClr>
                </a:solidFill>
                <a:latin typeface="Helvetica Light"/>
                <a:cs typeface="Helvetica Light"/>
              </a:defRPr>
            </a:lvl1pPr>
          </a:lstStyle>
          <a:p>
            <a:fld id="{2419ACBB-BAE0-BC4F-AB04-11AA98E0BF60}" type="slidenum">
              <a:rPr lang="en-US" smtClean="0"/>
              <a:pPr/>
              <a:t>‹#›</a:t>
            </a:fld>
            <a:endParaRPr lang="en-US" dirty="0"/>
          </a:p>
        </p:txBody>
      </p:sp>
    </p:spTree>
    <p:extLst>
      <p:ext uri="{BB962C8B-B14F-4D97-AF65-F5344CB8AC3E}">
        <p14:creationId xmlns:p14="http://schemas.microsoft.com/office/powerpoint/2010/main" val="2285263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457200" rtl="0" eaLnBrk="1" latinLnBrk="0" hangingPunct="1">
        <a:spcBef>
          <a:spcPct val="0"/>
        </a:spcBef>
        <a:buNone/>
        <a:defRPr sz="2800" kern="1200">
          <a:solidFill>
            <a:schemeClr val="accent3">
              <a:lumMod val="75000"/>
            </a:schemeClr>
          </a:solidFill>
          <a:latin typeface="Georgia"/>
          <a:ea typeface="+mj-ea"/>
          <a:cs typeface="Georgia"/>
        </a:defRPr>
      </a:lvl1pPr>
    </p:titleStyle>
    <p:bodyStyle>
      <a:lvl1pPr marL="342900" indent="-342900" algn="l" defTabSz="457200" rtl="0" eaLnBrk="1" latinLnBrk="0" hangingPunct="1">
        <a:spcBef>
          <a:spcPct val="20000"/>
        </a:spcBef>
        <a:buSzPct val="100000"/>
        <a:buFontTx/>
        <a:buBlip>
          <a:blip r:embed="rId14"/>
        </a:buBlip>
        <a:defRPr sz="2200" kern="1200">
          <a:solidFill>
            <a:schemeClr val="accent6"/>
          </a:solidFill>
          <a:latin typeface="Helvetica"/>
          <a:ea typeface="+mn-ea"/>
          <a:cs typeface="Helvetica"/>
        </a:defRPr>
      </a:lvl1pPr>
      <a:lvl2pPr marL="742950" indent="-285750" algn="l" defTabSz="457200" rtl="0" eaLnBrk="1" latinLnBrk="0" hangingPunct="1">
        <a:spcBef>
          <a:spcPct val="20000"/>
        </a:spcBef>
        <a:buSzPct val="100000"/>
        <a:buFontTx/>
        <a:buBlip>
          <a:blip r:embed="rId15"/>
        </a:buBlip>
        <a:defRPr sz="1800" kern="1200">
          <a:solidFill>
            <a:schemeClr val="tx1">
              <a:lumMod val="65000"/>
              <a:lumOff val="35000"/>
            </a:schemeClr>
          </a:solidFill>
          <a:latin typeface="Helvetica"/>
          <a:ea typeface="+mn-ea"/>
          <a:cs typeface="Helvetica"/>
        </a:defRPr>
      </a:lvl2pPr>
      <a:lvl3pPr marL="1143000" indent="-228600" algn="l" defTabSz="457200" rtl="0" eaLnBrk="1" latinLnBrk="0" hangingPunct="1">
        <a:spcBef>
          <a:spcPct val="20000"/>
        </a:spcBef>
        <a:buSzPct val="100000"/>
        <a:buFontTx/>
        <a:buBlip>
          <a:blip r:embed="rId14"/>
        </a:buBlip>
        <a:defRPr sz="1600" kern="1200">
          <a:solidFill>
            <a:schemeClr val="tx1">
              <a:lumMod val="65000"/>
              <a:lumOff val="3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1200" kern="1200">
          <a:solidFill>
            <a:schemeClr val="tx1">
              <a:lumMod val="65000"/>
              <a:lumOff val="3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900" kern="1200">
          <a:solidFill>
            <a:schemeClr val="tx1">
              <a:lumMod val="65000"/>
              <a:lumOff val="3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3A6B99-9FC6-4A89-9224-D713F3DBD6F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C9517E-E47B-4F23-95D3-02BE0C0D54A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B4DDC4-6918-45F7-87FA-F24D2BF3DFF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7BC8617-CA29-490A-8B24-D62022B071A2}" type="datetimeFigureOut">
              <a:rPr lang="en-US" smtClean="0"/>
              <a:t>1/24/2024</a:t>
            </a:fld>
            <a:endParaRPr lang="en-US"/>
          </a:p>
        </p:txBody>
      </p:sp>
      <p:sp>
        <p:nvSpPr>
          <p:cNvPr id="5" name="Footer Placeholder 4">
            <a:extLst>
              <a:ext uri="{FF2B5EF4-FFF2-40B4-BE49-F238E27FC236}">
                <a16:creationId xmlns:a16="http://schemas.microsoft.com/office/drawing/2014/main" id="{E6976BCA-D360-4DE7-9A25-43544101E2E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C21CE0-BEF9-4F33-AE79-750CF6B61E0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4370FB1-BA2D-4084-BCF1-CC67A59E7AB7}" type="slidenum">
              <a:rPr lang="en-US" smtClean="0"/>
              <a:t>‹#›</a:t>
            </a:fld>
            <a:endParaRPr lang="en-US"/>
          </a:p>
        </p:txBody>
      </p:sp>
    </p:spTree>
    <p:extLst>
      <p:ext uri="{BB962C8B-B14F-4D97-AF65-F5344CB8AC3E}">
        <p14:creationId xmlns:p14="http://schemas.microsoft.com/office/powerpoint/2010/main" val="7980884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3A6B99-9FC6-4A89-9224-D713F3DBD6F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C9517E-E47B-4F23-95D3-02BE0C0D54A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B4DDC4-6918-45F7-87FA-F24D2BF3DFF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7BC8617-CA29-490A-8B24-D62022B071A2}" type="datetimeFigureOut">
              <a:rPr lang="en-US" smtClean="0"/>
              <a:t>1/24/2024</a:t>
            </a:fld>
            <a:endParaRPr lang="en-US"/>
          </a:p>
        </p:txBody>
      </p:sp>
      <p:sp>
        <p:nvSpPr>
          <p:cNvPr id="5" name="Footer Placeholder 4">
            <a:extLst>
              <a:ext uri="{FF2B5EF4-FFF2-40B4-BE49-F238E27FC236}">
                <a16:creationId xmlns:a16="http://schemas.microsoft.com/office/drawing/2014/main" id="{E6976BCA-D360-4DE7-9A25-43544101E2E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C21CE0-BEF9-4F33-AE79-750CF6B61E0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4370FB1-BA2D-4084-BCF1-CC67A59E7AB7}" type="slidenum">
              <a:rPr lang="en-US" smtClean="0"/>
              <a:t>‹#›</a:t>
            </a:fld>
            <a:endParaRPr lang="en-US"/>
          </a:p>
        </p:txBody>
      </p:sp>
    </p:spTree>
    <p:extLst>
      <p:ext uri="{BB962C8B-B14F-4D97-AF65-F5344CB8AC3E}">
        <p14:creationId xmlns:p14="http://schemas.microsoft.com/office/powerpoint/2010/main" val="262774197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hyperlink" Target="https://www.publicdomainpictures.net/en/view-image.php?image=223766&amp;picture=speech-bubbles" TargetMode="External"/><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training.neighborintake.org/hom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15.xml"/><Relationship Id="rId16" Type="http://schemas.openxmlformats.org/officeDocument/2006/relationships/image" Target="../media/image42.svg"/><Relationship Id="rId1" Type="http://schemas.openxmlformats.org/officeDocument/2006/relationships/slideLayout" Target="../slideLayouts/slideLayout6.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56178" y="6317451"/>
            <a:ext cx="425669" cy="400110"/>
          </a:xfrm>
          <a:prstGeom prst="rect">
            <a:avLst/>
          </a:prstGeom>
          <a:noFill/>
        </p:spPr>
        <p:txBody>
          <a:bodyPr wrap="square" rtlCol="0">
            <a:spAutoFit/>
          </a:bodyPr>
          <a:lstStyle/>
          <a:p>
            <a:r>
              <a:rPr lang="en-US" sz="2000" dirty="0">
                <a:solidFill>
                  <a:schemeClr val="bg1"/>
                </a:solidFill>
                <a:latin typeface="Georgia" panose="02040502050405020303" pitchFamily="18" charset="0"/>
              </a:rPr>
              <a:t>™</a:t>
            </a:r>
          </a:p>
        </p:txBody>
      </p:sp>
      <p:sp>
        <p:nvSpPr>
          <p:cNvPr id="3" name="TextBox 2">
            <a:extLst>
              <a:ext uri="{FF2B5EF4-FFF2-40B4-BE49-F238E27FC236}">
                <a16:creationId xmlns:a16="http://schemas.microsoft.com/office/drawing/2014/main" id="{14F52C01-DEA7-452B-9E5A-95BC8F47D026}"/>
              </a:ext>
            </a:extLst>
          </p:cNvPr>
          <p:cNvSpPr txBox="1"/>
          <p:nvPr/>
        </p:nvSpPr>
        <p:spPr>
          <a:xfrm>
            <a:off x="0" y="2151727"/>
            <a:ext cx="9011798" cy="2677656"/>
          </a:xfrm>
          <a:prstGeom prst="rect">
            <a:avLst/>
          </a:prstGeom>
          <a:noFill/>
        </p:spPr>
        <p:txBody>
          <a:bodyPr wrap="square" rtlCol="0">
            <a:spAutoFit/>
          </a:bodyPr>
          <a:lstStyle/>
          <a:p>
            <a:pPr algn="ctr"/>
            <a:r>
              <a:rPr lang="en-US" sz="4800" dirty="0">
                <a:solidFill>
                  <a:schemeClr val="accent3"/>
                </a:solidFill>
                <a:latin typeface="Georgia" panose="02040502050405020303" pitchFamily="18" charset="0"/>
              </a:rPr>
              <a:t>Orientation to </a:t>
            </a:r>
          </a:p>
          <a:p>
            <a:pPr algn="ctr"/>
            <a:r>
              <a:rPr lang="en-US" sz="4800" dirty="0">
                <a:solidFill>
                  <a:schemeClr val="accent3"/>
                </a:solidFill>
                <a:latin typeface="Georgia" panose="02040502050405020303" pitchFamily="18" charset="0"/>
              </a:rPr>
              <a:t>Service Insights</a:t>
            </a:r>
          </a:p>
          <a:p>
            <a:pPr algn="ctr"/>
            <a:endParaRPr lang="en-US" sz="4000" dirty="0">
              <a:solidFill>
                <a:schemeClr val="accent3"/>
              </a:solidFill>
              <a:latin typeface="Georgia" panose="02040502050405020303" pitchFamily="18" charset="0"/>
            </a:endParaRPr>
          </a:p>
          <a:p>
            <a:pPr algn="ctr"/>
            <a:r>
              <a:rPr lang="en-US" sz="3200" dirty="0">
                <a:solidFill>
                  <a:schemeClr val="accent3"/>
                </a:solidFill>
                <a:latin typeface="Georgia" panose="02040502050405020303" pitchFamily="18" charset="0"/>
              </a:rPr>
              <a:t>Digital Client Intake at Your Pantry</a:t>
            </a:r>
          </a:p>
        </p:txBody>
      </p:sp>
    </p:spTree>
    <p:extLst>
      <p:ext uri="{BB962C8B-B14F-4D97-AF65-F5344CB8AC3E}">
        <p14:creationId xmlns:p14="http://schemas.microsoft.com/office/powerpoint/2010/main" val="57126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DD6BB-5366-47FF-8F5C-3890DCC702AF}"/>
              </a:ext>
            </a:extLst>
          </p:cNvPr>
          <p:cNvSpPr>
            <a:spLocks noGrp="1"/>
          </p:cNvSpPr>
          <p:nvPr>
            <p:ph type="title"/>
          </p:nvPr>
        </p:nvSpPr>
        <p:spPr/>
        <p:txBody>
          <a:bodyPr/>
          <a:lstStyle/>
          <a:p>
            <a:r>
              <a:rPr lang="en-US" dirty="0"/>
              <a:t>Service Insights is Secure</a:t>
            </a:r>
          </a:p>
        </p:txBody>
      </p:sp>
      <p:sp>
        <p:nvSpPr>
          <p:cNvPr id="3" name="Content Placeholder 2">
            <a:extLst>
              <a:ext uri="{FF2B5EF4-FFF2-40B4-BE49-F238E27FC236}">
                <a16:creationId xmlns:a16="http://schemas.microsoft.com/office/drawing/2014/main" id="{5291D8BA-6424-46E0-B7D8-DF77E2952490}"/>
              </a:ext>
            </a:extLst>
          </p:cNvPr>
          <p:cNvSpPr>
            <a:spLocks noGrp="1"/>
          </p:cNvSpPr>
          <p:nvPr>
            <p:ph idx="1"/>
          </p:nvPr>
        </p:nvSpPr>
        <p:spPr>
          <a:xfrm>
            <a:off x="594360" y="1308153"/>
            <a:ext cx="8092439" cy="4818010"/>
          </a:xfrm>
        </p:spPr>
        <p:txBody>
          <a:bodyPr>
            <a:normAutofit fontScale="92500" lnSpcReduction="10000"/>
          </a:bodyPr>
          <a:lstStyle/>
          <a:p>
            <a:pPr marL="0" indent="0">
              <a:buNone/>
            </a:pPr>
            <a:r>
              <a:rPr lang="en-US" sz="2800" dirty="0"/>
              <a:t>All information in Service Insights is powerfully protected and encrypted. </a:t>
            </a:r>
          </a:p>
          <a:p>
            <a:pPr marL="0" indent="0">
              <a:buNone/>
            </a:pPr>
            <a:endParaRPr lang="en-US" sz="2800" dirty="0"/>
          </a:p>
          <a:p>
            <a:pPr marL="0" indent="0">
              <a:buNone/>
            </a:pPr>
            <a:r>
              <a:rPr lang="en-US" sz="2800" b="1" dirty="0"/>
              <a:t>No personal information will ever be shared with anyone outside of our partner network. </a:t>
            </a:r>
          </a:p>
          <a:p>
            <a:pPr marL="0" indent="0">
              <a:buNone/>
            </a:pPr>
            <a:endParaRPr lang="en-US" sz="2800" b="1" dirty="0"/>
          </a:p>
          <a:p>
            <a:pPr marL="0" indent="0">
              <a:buNone/>
            </a:pPr>
            <a:r>
              <a:rPr lang="en-US" sz="2800" dirty="0"/>
              <a:t>We will </a:t>
            </a:r>
            <a:r>
              <a:rPr lang="en-US" sz="2800" u="sng" dirty="0"/>
              <a:t>never</a:t>
            </a:r>
            <a:r>
              <a:rPr lang="en-US" sz="2800" dirty="0"/>
              <a:t> share personal info with agencies like law enforcement and immigration services.</a:t>
            </a:r>
          </a:p>
          <a:p>
            <a:pPr marL="0" indent="0">
              <a:buNone/>
            </a:pPr>
            <a:endParaRPr lang="en-US" sz="2800" b="1" dirty="0"/>
          </a:p>
          <a:p>
            <a:pPr marL="0" indent="0">
              <a:buNone/>
            </a:pPr>
            <a:r>
              <a:rPr lang="en-US" sz="2800" dirty="0"/>
              <a:t>Clients are not required to provide their information in Service Insights in order to receive food or services.</a:t>
            </a:r>
          </a:p>
          <a:p>
            <a:pPr marL="0" indent="0">
              <a:buNone/>
            </a:pPr>
            <a:endParaRPr lang="en-US" sz="2800" dirty="0"/>
          </a:p>
        </p:txBody>
      </p:sp>
      <p:sp>
        <p:nvSpPr>
          <p:cNvPr id="4" name="Slide Number Placeholder 3">
            <a:extLst>
              <a:ext uri="{FF2B5EF4-FFF2-40B4-BE49-F238E27FC236}">
                <a16:creationId xmlns:a16="http://schemas.microsoft.com/office/drawing/2014/main" id="{83D63DC0-3615-4876-9D12-473C43C00912}"/>
              </a:ext>
            </a:extLst>
          </p:cNvPr>
          <p:cNvSpPr>
            <a:spLocks noGrp="1"/>
          </p:cNvSpPr>
          <p:nvPr>
            <p:ph type="sldNum" sz="quarter" idx="12"/>
          </p:nvPr>
        </p:nvSpPr>
        <p:spPr/>
        <p:txBody>
          <a:bodyPr/>
          <a:lstStyle/>
          <a:p>
            <a:fld id="{35EF0AE7-132F-134A-B2CC-DA0B903DE908}" type="slidenum">
              <a:rPr lang="en-US" smtClean="0"/>
              <a:t>10</a:t>
            </a:fld>
            <a:endParaRPr lang="en-US"/>
          </a:p>
        </p:txBody>
      </p:sp>
    </p:spTree>
    <p:extLst>
      <p:ext uri="{BB962C8B-B14F-4D97-AF65-F5344CB8AC3E}">
        <p14:creationId xmlns:p14="http://schemas.microsoft.com/office/powerpoint/2010/main" val="4041031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84BF1-2078-CA95-925E-76DC7ADB448E}"/>
              </a:ext>
            </a:extLst>
          </p:cNvPr>
          <p:cNvSpPr>
            <a:spLocks noGrp="1"/>
          </p:cNvSpPr>
          <p:nvPr>
            <p:ph type="title"/>
          </p:nvPr>
        </p:nvSpPr>
        <p:spPr>
          <a:xfrm>
            <a:off x="1068001" y="2286000"/>
            <a:ext cx="7007997" cy="1143000"/>
          </a:xfrm>
        </p:spPr>
        <p:txBody>
          <a:bodyPr/>
          <a:lstStyle/>
          <a:p>
            <a:pPr algn="ctr"/>
            <a:r>
              <a:rPr lang="en-US" dirty="0"/>
              <a:t>Let’s see a quick preview!</a:t>
            </a:r>
          </a:p>
        </p:txBody>
      </p:sp>
      <p:sp>
        <p:nvSpPr>
          <p:cNvPr id="4" name="Slide Number Placeholder 3">
            <a:extLst>
              <a:ext uri="{FF2B5EF4-FFF2-40B4-BE49-F238E27FC236}">
                <a16:creationId xmlns:a16="http://schemas.microsoft.com/office/drawing/2014/main" id="{0FE4E22B-1ABF-955F-DD9B-B9FE9EDF6A99}"/>
              </a:ext>
            </a:extLst>
          </p:cNvPr>
          <p:cNvSpPr>
            <a:spLocks noGrp="1"/>
          </p:cNvSpPr>
          <p:nvPr>
            <p:ph type="sldNum" sz="quarter" idx="12"/>
          </p:nvPr>
        </p:nvSpPr>
        <p:spPr/>
        <p:txBody>
          <a:bodyPr/>
          <a:lstStyle/>
          <a:p>
            <a:fld id="{35EF0AE7-132F-134A-B2CC-DA0B903DE908}" type="slidenum">
              <a:rPr lang="en-US" smtClean="0"/>
              <a:t>11</a:t>
            </a:fld>
            <a:endParaRPr lang="en-US"/>
          </a:p>
        </p:txBody>
      </p:sp>
    </p:spTree>
    <p:extLst>
      <p:ext uri="{BB962C8B-B14F-4D97-AF65-F5344CB8AC3E}">
        <p14:creationId xmlns:p14="http://schemas.microsoft.com/office/powerpoint/2010/main" val="3190811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3" name="Picture 2" descr="A picture containing text, box, container&#10;&#10;Description automatically generated">
            <a:extLst>
              <a:ext uri="{FF2B5EF4-FFF2-40B4-BE49-F238E27FC236}">
                <a16:creationId xmlns:a16="http://schemas.microsoft.com/office/drawing/2014/main" id="{FEA9FEB0-F730-4A20-B3F6-11FEE56F307E}"/>
              </a:ext>
            </a:extLst>
          </p:cNvPr>
          <p:cNvPicPr>
            <a:picLocks noChangeAspect="1"/>
          </p:cNvPicPr>
          <p:nvPr/>
        </p:nvPicPr>
        <p:blipFill rotWithShape="1">
          <a:blip r:embed="rId2">
            <a:extLst>
              <a:ext uri="{28A0092B-C50C-407E-A947-70E740481C1C}">
                <a14:useLocalDpi xmlns:a14="http://schemas.microsoft.com/office/drawing/2010/main" val="0"/>
              </a:ext>
            </a:extLst>
          </a:blip>
          <a:srcRect t="4453" r="9091" b="4638"/>
          <a:stretch/>
        </p:blipFill>
        <p:spPr>
          <a:xfrm>
            <a:off x="-3" y="0"/>
            <a:ext cx="9143986" cy="5143493"/>
          </a:xfrm>
          <a:prstGeom prst="rect">
            <a:avLst/>
          </a:prstGeom>
        </p:spPr>
      </p:pic>
      <p:sp>
        <p:nvSpPr>
          <p:cNvPr id="16" name="Rectangle 1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849901" y="-293352"/>
            <a:ext cx="3444203"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4" name="Title 1">
            <a:extLst>
              <a:ext uri="{FF2B5EF4-FFF2-40B4-BE49-F238E27FC236}">
                <a16:creationId xmlns:a16="http://schemas.microsoft.com/office/drawing/2014/main" id="{0A6B6824-84A0-4D44-8DBF-6AC9AA927F96}"/>
              </a:ext>
            </a:extLst>
          </p:cNvPr>
          <p:cNvSpPr>
            <a:spLocks noGrp="1"/>
          </p:cNvSpPr>
          <p:nvPr>
            <p:ph type="title"/>
          </p:nvPr>
        </p:nvSpPr>
        <p:spPr>
          <a:xfrm>
            <a:off x="303415" y="3176196"/>
            <a:ext cx="6808922" cy="1790700"/>
          </a:xfrm>
        </p:spPr>
        <p:txBody>
          <a:bodyPr vert="horz" lIns="68580" tIns="34290" rIns="68580" bIns="34290" rtlCol="0" anchor="b">
            <a:normAutofit/>
          </a:bodyPr>
          <a:lstStyle/>
          <a:p>
            <a:r>
              <a:rPr lang="en-US" sz="4950" b="1" dirty="0">
                <a:latin typeface="Arial" panose="020B0604020202020204" pitchFamily="34" charset="0"/>
                <a:cs typeface="Arial" panose="020B0604020202020204" pitchFamily="34" charset="0"/>
              </a:rPr>
              <a:t>How it Works</a:t>
            </a:r>
          </a:p>
        </p:txBody>
      </p:sp>
      <p:sp>
        <p:nvSpPr>
          <p:cNvPr id="18" name="Rectangle: Rounded Corners 1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38529"/>
            <a:ext cx="7339423" cy="5143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398988282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33410B-0584-2EB7-78CE-C258CF001ACC}"/>
              </a:ext>
            </a:extLst>
          </p:cNvPr>
          <p:cNvSpPr>
            <a:spLocks noGrp="1"/>
          </p:cNvSpPr>
          <p:nvPr>
            <p:ph type="sldNum" sz="quarter" idx="12"/>
          </p:nvPr>
        </p:nvSpPr>
        <p:spPr/>
        <p:txBody>
          <a:bodyPr/>
          <a:lstStyle/>
          <a:p>
            <a:fld id="{35EF0AE7-132F-134A-B2CC-DA0B903DE908}" type="slidenum">
              <a:rPr lang="en-US" smtClean="0"/>
              <a:t>13</a:t>
            </a:fld>
            <a:endParaRPr lang="en-US"/>
          </a:p>
        </p:txBody>
      </p:sp>
      <p:sp>
        <p:nvSpPr>
          <p:cNvPr id="11" name="Title 1">
            <a:extLst>
              <a:ext uri="{FF2B5EF4-FFF2-40B4-BE49-F238E27FC236}">
                <a16:creationId xmlns:a16="http://schemas.microsoft.com/office/drawing/2014/main" id="{7B12E75B-9D3A-0DB8-51E8-90017E86144F}"/>
              </a:ext>
            </a:extLst>
          </p:cNvPr>
          <p:cNvSpPr txBox="1">
            <a:spLocks/>
          </p:cNvSpPr>
          <p:nvPr/>
        </p:nvSpPr>
        <p:spPr>
          <a:xfrm>
            <a:off x="1678802" y="165153"/>
            <a:ext cx="7007997"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chemeClr val="accent3">
                    <a:lumMod val="75000"/>
                  </a:schemeClr>
                </a:solidFill>
                <a:latin typeface="Georgia"/>
                <a:ea typeface="+mj-ea"/>
                <a:cs typeface="Georgi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9BBB59">
                    <a:lumMod val="75000"/>
                  </a:srgbClr>
                </a:solidFill>
                <a:effectLst/>
                <a:uLnTx/>
                <a:uFillTx/>
                <a:latin typeface="Georgia"/>
                <a:ea typeface="+mj-ea"/>
              </a:rPr>
              <a:t>Technical Requirements</a:t>
            </a:r>
            <a:endParaRPr kumimoji="0" lang="en-US" sz="2800" b="0" i="0" u="none" strike="noStrike" kern="1200" cap="none" spc="0" normalizeH="0" baseline="0" noProof="0" dirty="0">
              <a:ln>
                <a:noFill/>
              </a:ln>
              <a:solidFill>
                <a:srgbClr val="9BBB59">
                  <a:lumMod val="75000"/>
                </a:srgbClr>
              </a:solidFill>
              <a:effectLst/>
              <a:uLnTx/>
              <a:uFillTx/>
              <a:latin typeface="Georgia"/>
              <a:ea typeface="+mj-ea"/>
            </a:endParaRPr>
          </a:p>
        </p:txBody>
      </p:sp>
      <p:sp>
        <p:nvSpPr>
          <p:cNvPr id="12" name="Content Placeholder 2">
            <a:extLst>
              <a:ext uri="{FF2B5EF4-FFF2-40B4-BE49-F238E27FC236}">
                <a16:creationId xmlns:a16="http://schemas.microsoft.com/office/drawing/2014/main" id="{DAB0E8CA-56B1-5875-6F7C-3327CB5FDFDB}"/>
              </a:ext>
            </a:extLst>
          </p:cNvPr>
          <p:cNvSpPr txBox="1">
            <a:spLocks/>
          </p:cNvSpPr>
          <p:nvPr/>
        </p:nvSpPr>
        <p:spPr>
          <a:xfrm>
            <a:off x="335902" y="1140277"/>
            <a:ext cx="8350898" cy="481801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SzPct val="100000"/>
              <a:buFontTx/>
              <a:buBlip>
                <a:blip r:embed="rId2"/>
              </a:buBlip>
              <a:defRPr sz="2200" kern="1200">
                <a:solidFill>
                  <a:schemeClr val="accent6"/>
                </a:solidFill>
                <a:latin typeface="Helvetica"/>
                <a:ea typeface="+mn-ea"/>
                <a:cs typeface="Helvetica"/>
              </a:defRPr>
            </a:lvl1pPr>
            <a:lvl2pPr marL="742950" indent="-285750" algn="l" defTabSz="457200" rtl="0" eaLnBrk="1" latinLnBrk="0" hangingPunct="1">
              <a:spcBef>
                <a:spcPct val="20000"/>
              </a:spcBef>
              <a:buSzPct val="100000"/>
              <a:buFontTx/>
              <a:buBlip>
                <a:blip r:embed="rId3"/>
              </a:buBlip>
              <a:defRPr sz="1800" kern="1200">
                <a:solidFill>
                  <a:schemeClr val="tx1">
                    <a:lumMod val="65000"/>
                    <a:lumOff val="35000"/>
                  </a:schemeClr>
                </a:solidFill>
                <a:latin typeface="Helvetica"/>
                <a:ea typeface="+mn-ea"/>
                <a:cs typeface="Helvetica"/>
              </a:defRPr>
            </a:lvl2pPr>
            <a:lvl3pPr marL="1143000" indent="-228600" algn="l" defTabSz="457200" rtl="0" eaLnBrk="1" latinLnBrk="0" hangingPunct="1">
              <a:spcBef>
                <a:spcPct val="20000"/>
              </a:spcBef>
              <a:buSzPct val="100000"/>
              <a:buFontTx/>
              <a:buBlip>
                <a:blip r:embed="rId2"/>
              </a:buBlip>
              <a:defRPr sz="1600" kern="1200">
                <a:solidFill>
                  <a:schemeClr val="tx1">
                    <a:lumMod val="65000"/>
                    <a:lumOff val="3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1200" kern="1200">
                <a:solidFill>
                  <a:schemeClr val="tx1">
                    <a:lumMod val="65000"/>
                    <a:lumOff val="3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900" kern="1200">
                <a:solidFill>
                  <a:schemeClr val="tx1">
                    <a:lumMod val="65000"/>
                    <a:lumOff val="3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Pct val="100000"/>
              <a:buFontTx/>
              <a:buBlip>
                <a:blip r:embed="rId2"/>
              </a:buBlip>
              <a:tabLst/>
              <a:defRPr/>
            </a:pPr>
            <a:endParaRPr kumimoji="0" lang="en-US" sz="2400" b="0" i="0" u="none" strike="noStrike" kern="1200" cap="none" spc="0" normalizeH="0" baseline="0" noProof="0" dirty="0">
              <a:ln>
                <a:noFill/>
              </a:ln>
              <a:solidFill>
                <a:srgbClr val="F79646"/>
              </a:solidFill>
              <a:effectLst/>
              <a:uLnTx/>
              <a:uFillTx/>
              <a:latin typeface="Helvetica"/>
              <a:ea typeface="+mn-ea"/>
              <a:cs typeface="Helvetica"/>
            </a:endParaRPr>
          </a:p>
          <a:p>
            <a:pPr>
              <a:defRPr/>
            </a:pPr>
            <a:r>
              <a:rPr kumimoji="0" lang="en-US" sz="2400" b="0" i="0" u="none" strike="noStrike" kern="1200" cap="none" spc="0" normalizeH="0" baseline="0" noProof="0" dirty="0">
                <a:ln>
                  <a:noFill/>
                </a:ln>
                <a:solidFill>
                  <a:srgbClr val="F79646"/>
                </a:solidFill>
                <a:effectLst/>
                <a:uLnTx/>
                <a:uFillTx/>
                <a:latin typeface="Helvetica"/>
                <a:ea typeface="+mn-ea"/>
                <a:cs typeface="Helvetica"/>
              </a:rPr>
              <a:t>Service Insights is web-based – we can use laptops, tablets, and/or smartphones</a:t>
            </a:r>
            <a:r>
              <a:rPr lang="en-US" sz="2400" dirty="0">
                <a:solidFill>
                  <a:srgbClr val="F79646"/>
                </a:solidFill>
              </a:rPr>
              <a:t> connected to the internet</a:t>
            </a:r>
            <a:endParaRPr lang="en-US" sz="2400" b="0" i="0" u="none" strike="noStrike" kern="1200" cap="none" spc="0" normalizeH="0" baseline="0" noProof="0" dirty="0">
              <a:ln>
                <a:noFill/>
              </a:ln>
              <a:solidFill>
                <a:srgbClr val="F79646"/>
              </a:solidFill>
              <a:effectLst/>
              <a:uLnTx/>
              <a:uFillTx/>
              <a:latin typeface="Helvetica"/>
              <a:cs typeface="Helvetica"/>
            </a:endParaRPr>
          </a:p>
          <a:p>
            <a:pPr marL="0" marR="0" lvl="0" indent="0" algn="l" defTabSz="457200" rtl="0" eaLnBrk="1" fontAlgn="auto" latinLnBrk="0" hangingPunct="1">
              <a:lnSpc>
                <a:spcPct val="100000"/>
              </a:lnSpc>
              <a:spcBef>
                <a:spcPct val="20000"/>
              </a:spcBef>
              <a:spcAft>
                <a:spcPts val="0"/>
              </a:spcAft>
              <a:buClrTx/>
              <a:buSzPct val="100000"/>
              <a:buFontTx/>
              <a:buNone/>
              <a:tabLst/>
              <a:defRPr/>
            </a:pPr>
            <a:endParaRPr kumimoji="0" lang="en-US" sz="2400" b="0" i="0" u="none" strike="noStrike" kern="1200" cap="none" spc="0" normalizeH="0" baseline="0" noProof="0" dirty="0">
              <a:ln>
                <a:noFill/>
              </a:ln>
              <a:solidFill>
                <a:srgbClr val="F79646"/>
              </a:solidFill>
              <a:effectLst/>
              <a:uLnTx/>
              <a:uFillTx/>
              <a:latin typeface="Helvetica"/>
              <a:ea typeface="+mn-ea"/>
              <a:cs typeface="Helvetica"/>
            </a:endParaRPr>
          </a:p>
          <a:p>
            <a:pPr marL="342900" marR="0" lvl="0" indent="-342900" algn="l" defTabSz="457200" rtl="0" eaLnBrk="1" fontAlgn="auto" latinLnBrk="0" hangingPunct="1">
              <a:lnSpc>
                <a:spcPct val="100000"/>
              </a:lnSpc>
              <a:spcBef>
                <a:spcPct val="20000"/>
              </a:spcBef>
              <a:spcAft>
                <a:spcPts val="0"/>
              </a:spcAft>
              <a:buClrTx/>
              <a:buSzPct val="100000"/>
              <a:buFontTx/>
              <a:buBlip>
                <a:blip r:embed="rId2"/>
              </a:buBlip>
              <a:tabLst/>
              <a:defRPr/>
            </a:pPr>
            <a:r>
              <a:rPr kumimoji="0" lang="en-US" sz="2400" b="0" i="0" u="none" strike="noStrike" kern="1200" cap="none" spc="0" normalizeH="0" baseline="0" noProof="0" dirty="0">
                <a:ln>
                  <a:noFill/>
                </a:ln>
                <a:solidFill>
                  <a:srgbClr val="F79646"/>
                </a:solidFill>
                <a:effectLst/>
                <a:uLnTx/>
                <a:uFillTx/>
                <a:latin typeface="Helvetica"/>
                <a:ea typeface="+mn-ea"/>
                <a:cs typeface="Helvetica"/>
              </a:rPr>
              <a:t>Compatible internet browsers</a:t>
            </a:r>
          </a:p>
          <a:p>
            <a:pPr marL="742950" marR="0" lvl="2" indent="-342900" algn="l" defTabSz="457200" rtl="0" eaLnBrk="1" fontAlgn="auto" latinLnBrk="0" hangingPunct="1">
              <a:lnSpc>
                <a:spcPct val="100000"/>
              </a:lnSpc>
              <a:spcBef>
                <a:spcPct val="20000"/>
              </a:spcBef>
              <a:spcAft>
                <a:spcPts val="0"/>
              </a:spcAft>
              <a:buClrTx/>
              <a:buSzPct val="100000"/>
              <a:buFontTx/>
              <a:buBlip>
                <a:blip r:embed="rId2"/>
              </a:buBlip>
              <a:tabLst/>
              <a:defRPr/>
            </a:pPr>
            <a:r>
              <a:rPr kumimoji="0" lang="en-US" sz="2000" b="0" i="0" u="none" strike="noStrike" kern="1200" cap="none" spc="0" normalizeH="0" baseline="0" noProof="0" dirty="0">
                <a:ln>
                  <a:noFill/>
                </a:ln>
                <a:solidFill>
                  <a:srgbClr val="F79646"/>
                </a:solidFill>
                <a:effectLst/>
                <a:uLnTx/>
                <a:uFillTx/>
                <a:latin typeface="Helvetica"/>
                <a:ea typeface="+mn-ea"/>
                <a:cs typeface="Helvetica"/>
              </a:rPr>
              <a:t>Safari (iPads and iPhones)</a:t>
            </a:r>
          </a:p>
          <a:p>
            <a:pPr marL="742950" marR="0" lvl="2" indent="-342900" algn="l" defTabSz="457200" rtl="0" eaLnBrk="1" fontAlgn="auto" latinLnBrk="0" hangingPunct="1">
              <a:lnSpc>
                <a:spcPct val="100000"/>
              </a:lnSpc>
              <a:spcBef>
                <a:spcPct val="20000"/>
              </a:spcBef>
              <a:spcAft>
                <a:spcPts val="0"/>
              </a:spcAft>
              <a:buClrTx/>
              <a:buSzPct val="100000"/>
              <a:buFontTx/>
              <a:buBlip>
                <a:blip r:embed="rId2"/>
              </a:buBlip>
              <a:tabLst/>
              <a:defRPr/>
            </a:pPr>
            <a:r>
              <a:rPr kumimoji="0" lang="en-US" sz="2000" b="0" i="0" u="none" strike="noStrike" kern="1200" cap="none" spc="0" normalizeH="0" baseline="0" noProof="0" dirty="0">
                <a:ln>
                  <a:noFill/>
                </a:ln>
                <a:solidFill>
                  <a:srgbClr val="F79646"/>
                </a:solidFill>
                <a:effectLst/>
                <a:uLnTx/>
                <a:uFillTx/>
                <a:latin typeface="Helvetica"/>
                <a:ea typeface="+mn-ea"/>
                <a:cs typeface="Helvetica"/>
              </a:rPr>
              <a:t>Google Chrome</a:t>
            </a:r>
          </a:p>
          <a:p>
            <a:pPr marL="742950" marR="0" lvl="2" indent="-342900" algn="l" defTabSz="457200" rtl="0" eaLnBrk="1" fontAlgn="auto" latinLnBrk="0" hangingPunct="1">
              <a:lnSpc>
                <a:spcPct val="100000"/>
              </a:lnSpc>
              <a:spcBef>
                <a:spcPct val="20000"/>
              </a:spcBef>
              <a:spcAft>
                <a:spcPts val="0"/>
              </a:spcAft>
              <a:buClrTx/>
              <a:buSzPct val="100000"/>
              <a:buFontTx/>
              <a:buBlip>
                <a:blip r:embed="rId2"/>
              </a:buBlip>
              <a:tabLst/>
              <a:defRPr/>
            </a:pPr>
            <a:r>
              <a:rPr kumimoji="0" lang="en-US" sz="2000" b="0" i="0" u="none" strike="noStrike" kern="1200" cap="none" spc="0" normalizeH="0" baseline="0" noProof="0" dirty="0">
                <a:ln>
                  <a:noFill/>
                </a:ln>
                <a:solidFill>
                  <a:srgbClr val="F79646"/>
                </a:solidFill>
                <a:effectLst/>
                <a:uLnTx/>
                <a:uFillTx/>
                <a:latin typeface="Helvetica"/>
                <a:ea typeface="+mn-ea"/>
                <a:cs typeface="Helvetica"/>
              </a:rPr>
              <a:t>Mozilla Firefox</a:t>
            </a:r>
          </a:p>
          <a:p>
            <a:pPr marL="742950" marR="0" lvl="2" indent="-342900" algn="l" defTabSz="457200" rtl="0" eaLnBrk="1" fontAlgn="auto" latinLnBrk="0" hangingPunct="1">
              <a:lnSpc>
                <a:spcPct val="100000"/>
              </a:lnSpc>
              <a:spcBef>
                <a:spcPct val="20000"/>
              </a:spcBef>
              <a:spcAft>
                <a:spcPts val="0"/>
              </a:spcAft>
              <a:buClrTx/>
              <a:buSzPct val="100000"/>
              <a:buFontTx/>
              <a:buBlip>
                <a:blip r:embed="rId2"/>
              </a:buBlip>
              <a:tabLst/>
              <a:defRPr/>
            </a:pPr>
            <a:r>
              <a:rPr kumimoji="0" lang="en-US" sz="2000" b="0" i="0" u="none" strike="noStrike" kern="1200" cap="none" spc="0" normalizeH="0" baseline="0" noProof="0" dirty="0">
                <a:ln>
                  <a:noFill/>
                </a:ln>
                <a:solidFill>
                  <a:srgbClr val="C0504D"/>
                </a:solidFill>
                <a:effectLst/>
                <a:uLnTx/>
                <a:uFillTx/>
                <a:latin typeface="Helvetica"/>
                <a:ea typeface="+mn-ea"/>
                <a:cs typeface="Helvetica"/>
              </a:rPr>
              <a:t>NOT recommende</a:t>
            </a:r>
            <a:r>
              <a:rPr lang="en-US" sz="2000" dirty="0">
                <a:solidFill>
                  <a:srgbClr val="C0504D"/>
                </a:solidFill>
              </a:rPr>
              <a:t>d: </a:t>
            </a:r>
            <a:r>
              <a:rPr kumimoji="0" lang="en-US" sz="2000" b="0" i="0" u="none" strike="noStrike" kern="1200" cap="none" spc="0" normalizeH="0" baseline="0" noProof="0" dirty="0">
                <a:ln>
                  <a:noFill/>
                </a:ln>
                <a:solidFill>
                  <a:srgbClr val="F79646"/>
                </a:solidFill>
                <a:effectLst/>
                <a:uLnTx/>
                <a:uFillTx/>
                <a:latin typeface="Helvetica"/>
                <a:ea typeface="+mn-ea"/>
                <a:cs typeface="Helvetica"/>
              </a:rPr>
              <a:t>Internet Explorer, Microsoft Edge, Silk (sometimes found on Kindle tablets) </a:t>
            </a:r>
            <a:endParaRPr kumimoji="0" lang="en-US" b="0" i="0" u="none" strike="noStrike" kern="1200" cap="none" spc="0" normalizeH="0" baseline="0" noProof="0" dirty="0">
              <a:ln>
                <a:noFill/>
              </a:ln>
              <a:solidFill>
                <a:sysClr val="windowText" lastClr="000000">
                  <a:lumMod val="65000"/>
                  <a:lumOff val="35000"/>
                </a:sysClr>
              </a:solidFill>
              <a:effectLst/>
              <a:uLnTx/>
              <a:uFillTx/>
              <a:latin typeface="Helvetica"/>
              <a:ea typeface="+mn-ea"/>
              <a:cs typeface="Helvetica"/>
            </a:endParaRPr>
          </a:p>
          <a:p>
            <a:pPr marL="342900" marR="0" lvl="0" indent="-342900" algn="l" defTabSz="457200" rtl="0" eaLnBrk="1" fontAlgn="auto" latinLnBrk="0" hangingPunct="1">
              <a:lnSpc>
                <a:spcPct val="100000"/>
              </a:lnSpc>
              <a:spcBef>
                <a:spcPct val="20000"/>
              </a:spcBef>
              <a:spcAft>
                <a:spcPts val="0"/>
              </a:spcAft>
              <a:buClrTx/>
              <a:buSzPct val="100000"/>
              <a:buFontTx/>
              <a:buBlip>
                <a:blip r:embed="rId2"/>
              </a:buBlip>
              <a:tabLst/>
              <a:defRPr/>
            </a:pPr>
            <a:endParaRPr kumimoji="0" lang="en-US" sz="2200" b="0" i="0" u="none" strike="noStrike" kern="1200" cap="none" spc="0" normalizeH="0" baseline="0" noProof="0" dirty="0">
              <a:ln>
                <a:noFill/>
              </a:ln>
              <a:solidFill>
                <a:srgbClr val="F79646"/>
              </a:solidFill>
              <a:effectLst/>
              <a:uLnTx/>
              <a:uFillTx/>
              <a:latin typeface="Helvetica"/>
              <a:ea typeface="+mn-ea"/>
              <a:cs typeface="Helvetica"/>
            </a:endParaRPr>
          </a:p>
          <a:p>
            <a:pPr marL="342900" marR="0" lvl="0" indent="-342900" algn="l" defTabSz="457200" rtl="0" eaLnBrk="1" fontAlgn="auto" latinLnBrk="0" hangingPunct="1">
              <a:lnSpc>
                <a:spcPct val="100000"/>
              </a:lnSpc>
              <a:spcBef>
                <a:spcPct val="20000"/>
              </a:spcBef>
              <a:spcAft>
                <a:spcPts val="0"/>
              </a:spcAft>
              <a:buClrTx/>
              <a:buSzPct val="100000"/>
              <a:buFontTx/>
              <a:buBlip>
                <a:blip r:embed="rId2"/>
              </a:buBlip>
              <a:tabLst/>
              <a:defRPr/>
            </a:pPr>
            <a:endParaRPr kumimoji="0" lang="en-US" sz="2200" b="0" i="0" u="none" strike="noStrike" kern="1200" cap="none" spc="0" normalizeH="0" baseline="0" noProof="0" dirty="0">
              <a:ln>
                <a:noFill/>
              </a:ln>
              <a:solidFill>
                <a:srgbClr val="F79646"/>
              </a:solidFill>
              <a:effectLst/>
              <a:uLnTx/>
              <a:uFillTx/>
              <a:latin typeface="Helvetica"/>
              <a:ea typeface="+mn-ea"/>
              <a:cs typeface="Helvetica"/>
            </a:endParaRPr>
          </a:p>
        </p:txBody>
      </p:sp>
    </p:spTree>
    <p:extLst>
      <p:ext uri="{BB962C8B-B14F-4D97-AF65-F5344CB8AC3E}">
        <p14:creationId xmlns:p14="http://schemas.microsoft.com/office/powerpoint/2010/main" val="1137693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7965DC-CCC0-4E07-88AD-6FE1CF8F671C}"/>
              </a:ext>
            </a:extLst>
          </p:cNvPr>
          <p:cNvSpPr>
            <a:spLocks noGrp="1"/>
          </p:cNvSpPr>
          <p:nvPr>
            <p:ph idx="1"/>
          </p:nvPr>
        </p:nvSpPr>
        <p:spPr>
          <a:xfrm>
            <a:off x="4958464" y="1017803"/>
            <a:ext cx="4100430" cy="5269562"/>
          </a:xfrm>
        </p:spPr>
        <p:txBody>
          <a:bodyPr>
            <a:normAutofit fontScale="92500" lnSpcReduction="20000"/>
          </a:bodyPr>
          <a:lstStyle/>
          <a:p>
            <a:pPr marL="0" indent="0">
              <a:buNone/>
            </a:pPr>
            <a:r>
              <a:rPr lang="en-US" sz="3000" dirty="0">
                <a:latin typeface="Arial" panose="020B0604020202020204" pitchFamily="34" charset="0"/>
                <a:cs typeface="Arial" panose="020B0604020202020204" pitchFamily="34" charset="0"/>
              </a:rPr>
              <a:t>Clients only need to register one time in Service Insights. </a:t>
            </a:r>
          </a:p>
          <a:p>
            <a:pPr marL="0" indent="0">
              <a:buNone/>
            </a:pPr>
            <a:endParaRPr lang="en-US" sz="3000" dirty="0">
              <a:latin typeface="Arial" panose="020B0604020202020204" pitchFamily="34" charset="0"/>
              <a:cs typeface="Arial" panose="020B0604020202020204" pitchFamily="34" charset="0"/>
            </a:endParaRPr>
          </a:p>
          <a:p>
            <a:pPr marL="0" indent="0">
              <a:buNone/>
            </a:pPr>
            <a:r>
              <a:rPr lang="en-US" sz="3000" dirty="0">
                <a:latin typeface="Arial" panose="020B0604020202020204" pitchFamily="34" charset="0"/>
                <a:cs typeface="Arial" panose="020B0604020202020204" pitchFamily="34" charset="0"/>
              </a:rPr>
              <a:t>Clients are not registering at your site; they are registering in the CAFB Network.</a:t>
            </a:r>
          </a:p>
          <a:p>
            <a:pPr marL="0" indent="0">
              <a:buNone/>
            </a:pPr>
            <a:endParaRPr lang="en-US" sz="3000" dirty="0">
              <a:latin typeface="Arial" panose="020B0604020202020204" pitchFamily="34" charset="0"/>
              <a:cs typeface="Arial" panose="020B0604020202020204" pitchFamily="34" charset="0"/>
            </a:endParaRPr>
          </a:p>
          <a:p>
            <a:pPr marL="0" indent="0">
              <a:buNone/>
            </a:pPr>
            <a:r>
              <a:rPr lang="en-US" sz="3000" dirty="0">
                <a:latin typeface="Arial" panose="020B0604020202020204" pitchFamily="34" charset="0"/>
                <a:cs typeface="Arial" panose="020B0604020202020204" pitchFamily="34" charset="0"/>
              </a:rPr>
              <a:t>All Partners using the system will work together to keep clients’ info updated.</a:t>
            </a:r>
          </a:p>
          <a:p>
            <a:pPr marL="0" indent="0">
              <a:buNone/>
            </a:pPr>
            <a:endParaRPr lang="en-US" sz="3000" dirty="0">
              <a:latin typeface="Arial" panose="020B0604020202020204" pitchFamily="34" charset="0"/>
              <a:cs typeface="Arial" panose="020B0604020202020204" pitchFamily="34" charset="0"/>
            </a:endParaRPr>
          </a:p>
          <a:p>
            <a:pPr marL="0" indent="0">
              <a:buNone/>
            </a:pPr>
            <a:endParaRPr lang="en-US" sz="3000" dirty="0">
              <a:latin typeface="Arial" panose="020B0604020202020204" pitchFamily="34" charset="0"/>
              <a:cs typeface="Arial" panose="020B0604020202020204" pitchFamily="34" charset="0"/>
            </a:endParaRPr>
          </a:p>
        </p:txBody>
      </p:sp>
      <p:pic>
        <p:nvPicPr>
          <p:cNvPr id="5" name="Picture 4" descr="Worker typing on laptop">
            <a:extLst>
              <a:ext uri="{FF2B5EF4-FFF2-40B4-BE49-F238E27FC236}">
                <a16:creationId xmlns:a16="http://schemas.microsoft.com/office/drawing/2014/main" id="{B7634BFF-BD05-4642-AE12-DF5741F6713D}"/>
              </a:ext>
            </a:extLst>
          </p:cNvPr>
          <p:cNvPicPr>
            <a:picLocks noChangeAspect="1"/>
          </p:cNvPicPr>
          <p:nvPr/>
        </p:nvPicPr>
        <p:blipFill>
          <a:blip r:embed="rId3"/>
          <a:stretch>
            <a:fillRect/>
          </a:stretch>
        </p:blipFill>
        <p:spPr>
          <a:xfrm>
            <a:off x="0" y="1610598"/>
            <a:ext cx="4849606" cy="3636803"/>
          </a:xfrm>
          <a:prstGeom prst="rect">
            <a:avLst/>
          </a:prstGeom>
        </p:spPr>
      </p:pic>
    </p:spTree>
    <p:extLst>
      <p:ext uri="{BB962C8B-B14F-4D97-AF65-F5344CB8AC3E}">
        <p14:creationId xmlns:p14="http://schemas.microsoft.com/office/powerpoint/2010/main" val="1436823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7D077A-608E-4A69-987A-D16FA91C3315}"/>
              </a:ext>
            </a:extLst>
          </p:cNvPr>
          <p:cNvSpPr txBox="1"/>
          <p:nvPr/>
        </p:nvSpPr>
        <p:spPr>
          <a:xfrm>
            <a:off x="691104" y="4166581"/>
            <a:ext cx="8100484" cy="1834169"/>
          </a:xfrm>
        </p:spPr>
        <p:txBody>
          <a:bodyPr vert="horz" lIns="68580" tIns="34290" rIns="68580" bIns="34290" rtlCol="0" anchor="ctr">
            <a:noAutofit/>
          </a:bodyPr>
          <a:lstStyle/>
          <a:p>
            <a:pPr>
              <a:lnSpc>
                <a:spcPct val="90000"/>
              </a:lnSpc>
              <a:spcBef>
                <a:spcPct val="0"/>
              </a:spcBef>
              <a:spcAft>
                <a:spcPts val="450"/>
              </a:spcAft>
            </a:pPr>
            <a:r>
              <a:rPr lang="en-US" sz="2400" dirty="0">
                <a:solidFill>
                  <a:srgbClr val="F8981D"/>
                </a:solidFill>
                <a:latin typeface="Arial" panose="020B0604020202020204" pitchFamily="34" charset="0"/>
                <a:cs typeface="Arial" panose="020B0604020202020204" pitchFamily="34" charset="0"/>
              </a:rPr>
              <a:t>Partners should </a:t>
            </a:r>
            <a:r>
              <a:rPr lang="en-US" sz="2400" u="sng" dirty="0">
                <a:solidFill>
                  <a:srgbClr val="F8981D"/>
                </a:solidFill>
                <a:latin typeface="Arial" panose="020B0604020202020204" pitchFamily="34" charset="0"/>
                <a:cs typeface="Arial" panose="020B0604020202020204" pitchFamily="34" charset="0"/>
              </a:rPr>
              <a:t>start fresh</a:t>
            </a:r>
            <a:r>
              <a:rPr lang="en-US" sz="2400" dirty="0">
                <a:solidFill>
                  <a:srgbClr val="F8981D"/>
                </a:solidFill>
                <a:latin typeface="Arial" panose="020B0604020202020204" pitchFamily="34" charset="0"/>
                <a:cs typeface="Arial" panose="020B0604020202020204" pitchFamily="34" charset="0"/>
              </a:rPr>
              <a:t> collecting information from clients during your distribution.</a:t>
            </a:r>
            <a:endParaRPr lang="en-US" sz="2400" dirty="0">
              <a:solidFill>
                <a:schemeClr val="accent6"/>
              </a:solidFill>
              <a:latin typeface="Arial" panose="020B0604020202020204" pitchFamily="34" charset="0"/>
              <a:cs typeface="Arial" panose="020B0604020202020204" pitchFamily="34" charset="0"/>
            </a:endParaRPr>
          </a:p>
          <a:p>
            <a:pPr>
              <a:lnSpc>
                <a:spcPct val="90000"/>
              </a:lnSpc>
              <a:spcBef>
                <a:spcPct val="0"/>
              </a:spcBef>
              <a:spcAft>
                <a:spcPts val="450"/>
              </a:spcAft>
            </a:pPr>
            <a:endParaRPr lang="en-US" sz="2400" dirty="0">
              <a:solidFill>
                <a:schemeClr val="accent6"/>
              </a:solidFill>
              <a:latin typeface="Arial" panose="020B0604020202020204" pitchFamily="34" charset="0"/>
              <a:cs typeface="Arial" panose="020B0604020202020204" pitchFamily="34" charset="0"/>
            </a:endParaRPr>
          </a:p>
          <a:p>
            <a:pPr>
              <a:lnSpc>
                <a:spcPct val="90000"/>
              </a:lnSpc>
              <a:spcBef>
                <a:spcPct val="0"/>
              </a:spcBef>
              <a:spcAft>
                <a:spcPts val="450"/>
              </a:spcAft>
            </a:pPr>
            <a:r>
              <a:rPr lang="en-US" sz="2400" dirty="0">
                <a:solidFill>
                  <a:schemeClr val="accent6"/>
                </a:solidFill>
                <a:latin typeface="Arial" panose="020B0604020202020204" pitchFamily="34" charset="0"/>
                <a:cs typeface="Arial" panose="020B0604020202020204" pitchFamily="34" charset="0"/>
              </a:rPr>
              <a:t>When you collected clients’ info before, they did not know that you might enter it into the Service Insights system.</a:t>
            </a:r>
          </a:p>
        </p:txBody>
      </p:sp>
      <p:pic>
        <p:nvPicPr>
          <p:cNvPr id="7" name="Picture 6">
            <a:extLst>
              <a:ext uri="{FF2B5EF4-FFF2-40B4-BE49-F238E27FC236}">
                <a16:creationId xmlns:a16="http://schemas.microsoft.com/office/drawing/2014/main" id="{E40F82C1-2A74-4527-95AF-8EB5362A3E1F}"/>
              </a:ext>
            </a:extLst>
          </p:cNvPr>
          <p:cNvPicPr>
            <a:picLocks noChangeAspect="1"/>
          </p:cNvPicPr>
          <p:nvPr/>
        </p:nvPicPr>
        <p:blipFill rotWithShape="1">
          <a:blip r:embed="rId3">
            <a:extLst>
              <a:ext uri="{28A0092B-C50C-407E-A947-70E740481C1C}">
                <a14:useLocalDpi xmlns:a14="http://schemas.microsoft.com/office/drawing/2010/main" val="0"/>
              </a:ext>
            </a:extLst>
          </a:blip>
          <a:srcRect t="14755" b="12123"/>
          <a:stretch/>
        </p:blipFill>
        <p:spPr>
          <a:xfrm>
            <a:off x="0" y="0"/>
            <a:ext cx="9141714" cy="3758259"/>
          </a:xfrm>
          <a:prstGeom prst="rect">
            <a:avLst/>
          </a:prstGeom>
        </p:spPr>
      </p:pic>
    </p:spTree>
    <p:extLst>
      <p:ext uri="{BB962C8B-B14F-4D97-AF65-F5344CB8AC3E}">
        <p14:creationId xmlns:p14="http://schemas.microsoft.com/office/powerpoint/2010/main" val="629251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E6B01-EBCB-94A6-B26E-C4A0AE574441}"/>
              </a:ext>
            </a:extLst>
          </p:cNvPr>
          <p:cNvSpPr>
            <a:spLocks noGrp="1"/>
          </p:cNvSpPr>
          <p:nvPr>
            <p:ph type="title"/>
          </p:nvPr>
        </p:nvSpPr>
        <p:spPr/>
        <p:txBody>
          <a:bodyPr/>
          <a:lstStyle/>
          <a:p>
            <a:r>
              <a:rPr lang="en-US" dirty="0"/>
              <a:t>Informing Clients about SI</a:t>
            </a:r>
          </a:p>
        </p:txBody>
      </p:sp>
      <p:sp>
        <p:nvSpPr>
          <p:cNvPr id="3" name="Content Placeholder 2">
            <a:extLst>
              <a:ext uri="{FF2B5EF4-FFF2-40B4-BE49-F238E27FC236}">
                <a16:creationId xmlns:a16="http://schemas.microsoft.com/office/drawing/2014/main" id="{0E993374-D454-B3FC-FBE3-1AE958E70892}"/>
              </a:ext>
            </a:extLst>
          </p:cNvPr>
          <p:cNvSpPr>
            <a:spLocks noGrp="1"/>
          </p:cNvSpPr>
          <p:nvPr>
            <p:ph idx="1"/>
          </p:nvPr>
        </p:nvSpPr>
        <p:spPr>
          <a:xfrm>
            <a:off x="457201" y="1140277"/>
            <a:ext cx="8229599" cy="4818010"/>
          </a:xfrm>
        </p:spPr>
        <p:txBody>
          <a:bodyPr/>
          <a:lstStyle/>
          <a:p>
            <a:r>
              <a:rPr lang="en-US" dirty="0"/>
              <a:t>Start informing clients </a:t>
            </a:r>
            <a:r>
              <a:rPr lang="en-US" u="sng" dirty="0"/>
              <a:t>before</a:t>
            </a:r>
            <a:r>
              <a:rPr lang="en-US" dirty="0"/>
              <a:t> you start using Service Insights</a:t>
            </a:r>
          </a:p>
          <a:p>
            <a:r>
              <a:rPr lang="en-US" dirty="0"/>
              <a:t>Use our flyer or your own</a:t>
            </a:r>
          </a:p>
        </p:txBody>
      </p:sp>
      <p:sp>
        <p:nvSpPr>
          <p:cNvPr id="4" name="Slide Number Placeholder 3">
            <a:extLst>
              <a:ext uri="{FF2B5EF4-FFF2-40B4-BE49-F238E27FC236}">
                <a16:creationId xmlns:a16="http://schemas.microsoft.com/office/drawing/2014/main" id="{2E4806DC-E665-BCAF-E8A7-23656BEEECDC}"/>
              </a:ext>
            </a:extLst>
          </p:cNvPr>
          <p:cNvSpPr>
            <a:spLocks noGrp="1"/>
          </p:cNvSpPr>
          <p:nvPr>
            <p:ph type="sldNum" sz="quarter" idx="12"/>
          </p:nvPr>
        </p:nvSpPr>
        <p:spPr/>
        <p:txBody>
          <a:bodyPr/>
          <a:lstStyle/>
          <a:p>
            <a:fld id="{35EF0AE7-132F-134A-B2CC-DA0B903DE908}" type="slidenum">
              <a:rPr lang="en-US" smtClean="0"/>
              <a:t>16</a:t>
            </a:fld>
            <a:endParaRPr lang="en-US"/>
          </a:p>
        </p:txBody>
      </p:sp>
      <p:pic>
        <p:nvPicPr>
          <p:cNvPr id="6" name="Picture 5">
            <a:extLst>
              <a:ext uri="{FF2B5EF4-FFF2-40B4-BE49-F238E27FC236}">
                <a16:creationId xmlns:a16="http://schemas.microsoft.com/office/drawing/2014/main" id="{4A434BB7-DD0B-81F4-9697-C7EA0E1673E9}"/>
              </a:ext>
            </a:extLst>
          </p:cNvPr>
          <p:cNvPicPr>
            <a:picLocks noChangeAspect="1"/>
          </p:cNvPicPr>
          <p:nvPr/>
        </p:nvPicPr>
        <p:blipFill rotWithShape="1">
          <a:blip r:embed="rId3"/>
          <a:srcRect t="2043"/>
          <a:stretch/>
        </p:blipFill>
        <p:spPr>
          <a:xfrm>
            <a:off x="2037222" y="2181225"/>
            <a:ext cx="4990483" cy="3777062"/>
          </a:xfrm>
          <a:prstGeom prst="rect">
            <a:avLst/>
          </a:prstGeom>
          <a:ln>
            <a:solidFill>
              <a:schemeClr val="accent1"/>
            </a:solidFill>
          </a:ln>
        </p:spPr>
      </p:pic>
    </p:spTree>
    <p:extLst>
      <p:ext uri="{BB962C8B-B14F-4D97-AF65-F5344CB8AC3E}">
        <p14:creationId xmlns:p14="http://schemas.microsoft.com/office/powerpoint/2010/main" val="777644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5643F0-916C-457C-BA6C-AD04FD4E08A5}"/>
              </a:ext>
            </a:extLst>
          </p:cNvPr>
          <p:cNvSpPr>
            <a:spLocks noGrp="1"/>
          </p:cNvSpPr>
          <p:nvPr>
            <p:ph type="sldNum" sz="quarter" idx="12"/>
          </p:nvPr>
        </p:nvSpPr>
        <p:spPr/>
        <p:txBody>
          <a:bodyPr/>
          <a:lstStyle/>
          <a:p>
            <a:fld id="{35EF0AE7-132F-134A-B2CC-DA0B903DE908}" type="slidenum">
              <a:rPr lang="en-US" smtClean="0"/>
              <a:t>17</a:t>
            </a:fld>
            <a:endParaRPr lang="en-US"/>
          </a:p>
        </p:txBody>
      </p:sp>
      <p:pic>
        <p:nvPicPr>
          <p:cNvPr id="3" name="Picture 2">
            <a:extLst>
              <a:ext uri="{FF2B5EF4-FFF2-40B4-BE49-F238E27FC236}">
                <a16:creationId xmlns:a16="http://schemas.microsoft.com/office/drawing/2014/main" id="{0FAAB5CB-0056-4413-718A-16304339712B}"/>
              </a:ext>
            </a:extLst>
          </p:cNvPr>
          <p:cNvPicPr>
            <a:picLocks noChangeAspect="1"/>
          </p:cNvPicPr>
          <p:nvPr/>
        </p:nvPicPr>
        <p:blipFill>
          <a:blip r:embed="rId3"/>
          <a:stretch>
            <a:fillRect/>
          </a:stretch>
        </p:blipFill>
        <p:spPr>
          <a:xfrm>
            <a:off x="1658413" y="70179"/>
            <a:ext cx="4894840" cy="6296296"/>
          </a:xfrm>
          <a:prstGeom prst="rect">
            <a:avLst/>
          </a:prstGeom>
          <a:ln>
            <a:solidFill>
              <a:schemeClr val="accent1"/>
            </a:solidFill>
          </a:ln>
        </p:spPr>
      </p:pic>
      <p:sp>
        <p:nvSpPr>
          <p:cNvPr id="5" name="TextBox 4">
            <a:extLst>
              <a:ext uri="{FF2B5EF4-FFF2-40B4-BE49-F238E27FC236}">
                <a16:creationId xmlns:a16="http://schemas.microsoft.com/office/drawing/2014/main" id="{64F6D3F8-6564-B256-C355-E0EE20E05FEE}"/>
              </a:ext>
            </a:extLst>
          </p:cNvPr>
          <p:cNvSpPr txBox="1"/>
          <p:nvPr/>
        </p:nvSpPr>
        <p:spPr>
          <a:xfrm>
            <a:off x="6797396" y="1580972"/>
            <a:ext cx="2164119" cy="4031873"/>
          </a:xfrm>
          <a:prstGeom prst="rect">
            <a:avLst/>
          </a:prstGeom>
          <a:noFill/>
        </p:spPr>
        <p:txBody>
          <a:bodyPr wrap="none" rtlCol="0">
            <a:spAutoFit/>
          </a:bodyPr>
          <a:lstStyle/>
          <a:p>
            <a:r>
              <a:rPr lang="en-US" sz="1600" dirty="0">
                <a:solidFill>
                  <a:schemeClr val="accent3">
                    <a:lumMod val="75000"/>
                  </a:schemeClr>
                </a:solidFill>
                <a:latin typeface="Helvetica" panose="020B0604020202020204" pitchFamily="34" charset="0"/>
                <a:cs typeface="Helvetica" panose="020B0604020202020204" pitchFamily="34" charset="0"/>
              </a:rPr>
              <a:t>Translations Available</a:t>
            </a:r>
          </a:p>
          <a:p>
            <a:pPr marL="285750" indent="-285750">
              <a:buFont typeface="Arial" panose="020B0604020202020204" pitchFamily="34" charset="0"/>
              <a:buChar char="•"/>
            </a:pPr>
            <a:endParaRPr lang="en-US" sz="1600" u="sng" dirty="0">
              <a:solidFill>
                <a:schemeClr val="accent3">
                  <a:lumMod val="75000"/>
                </a:schemeClr>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600" dirty="0">
                <a:solidFill>
                  <a:schemeClr val="accent3">
                    <a:lumMod val="75000"/>
                  </a:schemeClr>
                </a:solidFill>
                <a:latin typeface="Helvetica" panose="020B0604020202020204" pitchFamily="34" charset="0"/>
                <a:cs typeface="Helvetica" panose="020B0604020202020204" pitchFamily="34" charset="0"/>
              </a:rPr>
              <a:t>English</a:t>
            </a:r>
          </a:p>
          <a:p>
            <a:pPr marL="285750" indent="-285750">
              <a:buFont typeface="Arial" panose="020B0604020202020204" pitchFamily="34" charset="0"/>
              <a:buChar char="•"/>
            </a:pPr>
            <a:r>
              <a:rPr lang="en-US" sz="1600" dirty="0">
                <a:solidFill>
                  <a:schemeClr val="accent3">
                    <a:lumMod val="75000"/>
                  </a:schemeClr>
                </a:solidFill>
                <a:latin typeface="Helvetica" panose="020B0604020202020204" pitchFamily="34" charset="0"/>
                <a:cs typeface="Helvetica" panose="020B0604020202020204" pitchFamily="34" charset="0"/>
              </a:rPr>
              <a:t>Spanish</a:t>
            </a:r>
          </a:p>
          <a:p>
            <a:pPr marL="285750" indent="-285750">
              <a:buFont typeface="Arial" panose="020B0604020202020204" pitchFamily="34" charset="0"/>
              <a:buChar char="•"/>
            </a:pPr>
            <a:r>
              <a:rPr lang="en-US" sz="1600" dirty="0">
                <a:solidFill>
                  <a:schemeClr val="accent3">
                    <a:lumMod val="75000"/>
                  </a:schemeClr>
                </a:solidFill>
                <a:latin typeface="Helvetica" panose="020B0604020202020204" pitchFamily="34" charset="0"/>
                <a:cs typeface="Helvetica" panose="020B0604020202020204" pitchFamily="34" charset="0"/>
              </a:rPr>
              <a:t>Amharic</a:t>
            </a:r>
          </a:p>
          <a:p>
            <a:pPr marL="285750" indent="-285750">
              <a:buFont typeface="Arial" panose="020B0604020202020204" pitchFamily="34" charset="0"/>
              <a:buChar char="•"/>
            </a:pPr>
            <a:r>
              <a:rPr lang="en-US" sz="1600" dirty="0">
                <a:solidFill>
                  <a:schemeClr val="accent3">
                    <a:lumMod val="75000"/>
                  </a:schemeClr>
                </a:solidFill>
                <a:latin typeface="Helvetica" panose="020B0604020202020204" pitchFamily="34" charset="0"/>
                <a:cs typeface="Helvetica" panose="020B0604020202020204" pitchFamily="34" charset="0"/>
              </a:rPr>
              <a:t>Arabic</a:t>
            </a:r>
          </a:p>
          <a:p>
            <a:pPr marL="285750" indent="-285750">
              <a:buFont typeface="Arial" panose="020B0604020202020204" pitchFamily="34" charset="0"/>
              <a:buChar char="•"/>
            </a:pPr>
            <a:r>
              <a:rPr lang="en-US" sz="1600" dirty="0">
                <a:solidFill>
                  <a:schemeClr val="accent3">
                    <a:lumMod val="75000"/>
                  </a:schemeClr>
                </a:solidFill>
                <a:latin typeface="Helvetica" panose="020B0604020202020204" pitchFamily="34" charset="0"/>
                <a:cs typeface="Helvetica" panose="020B0604020202020204" pitchFamily="34" charset="0"/>
              </a:rPr>
              <a:t>Dari</a:t>
            </a:r>
          </a:p>
          <a:p>
            <a:pPr marL="285750" indent="-285750">
              <a:buFont typeface="Arial" panose="020B0604020202020204" pitchFamily="34" charset="0"/>
              <a:buChar char="•"/>
            </a:pPr>
            <a:r>
              <a:rPr lang="en-US" sz="1600" dirty="0">
                <a:solidFill>
                  <a:schemeClr val="accent3">
                    <a:lumMod val="75000"/>
                  </a:schemeClr>
                </a:solidFill>
                <a:latin typeface="Helvetica" panose="020B0604020202020204" pitchFamily="34" charset="0"/>
                <a:cs typeface="Helvetica" panose="020B0604020202020204" pitchFamily="34" charset="0"/>
              </a:rPr>
              <a:t>Farsi</a:t>
            </a:r>
          </a:p>
          <a:p>
            <a:pPr marL="285750" indent="-285750">
              <a:buFont typeface="Arial" panose="020B0604020202020204" pitchFamily="34" charset="0"/>
              <a:buChar char="•"/>
            </a:pPr>
            <a:r>
              <a:rPr lang="en-US" sz="1600" dirty="0">
                <a:solidFill>
                  <a:schemeClr val="accent3">
                    <a:lumMod val="75000"/>
                  </a:schemeClr>
                </a:solidFill>
                <a:latin typeface="Helvetica" panose="020B0604020202020204" pitchFamily="34" charset="0"/>
                <a:cs typeface="Helvetica" panose="020B0604020202020204" pitchFamily="34" charset="0"/>
              </a:rPr>
              <a:t>French</a:t>
            </a:r>
          </a:p>
          <a:p>
            <a:pPr marL="285750" indent="-285750">
              <a:buFont typeface="Arial" panose="020B0604020202020204" pitchFamily="34" charset="0"/>
              <a:buChar char="•"/>
            </a:pPr>
            <a:r>
              <a:rPr lang="en-US" sz="1600" dirty="0">
                <a:solidFill>
                  <a:schemeClr val="accent3">
                    <a:lumMod val="75000"/>
                  </a:schemeClr>
                </a:solidFill>
                <a:latin typeface="Helvetica" panose="020B0604020202020204" pitchFamily="34" charset="0"/>
                <a:cs typeface="Helvetica" panose="020B0604020202020204" pitchFamily="34" charset="0"/>
              </a:rPr>
              <a:t>Korean</a:t>
            </a:r>
          </a:p>
          <a:p>
            <a:pPr marL="285750" indent="-285750">
              <a:buFont typeface="Arial" panose="020B0604020202020204" pitchFamily="34" charset="0"/>
              <a:buChar char="•"/>
            </a:pPr>
            <a:r>
              <a:rPr lang="en-US" sz="1600" dirty="0">
                <a:solidFill>
                  <a:schemeClr val="accent3">
                    <a:lumMod val="75000"/>
                  </a:schemeClr>
                </a:solidFill>
                <a:latin typeface="Helvetica" panose="020B0604020202020204" pitchFamily="34" charset="0"/>
                <a:cs typeface="Helvetica" panose="020B0604020202020204" pitchFamily="34" charset="0"/>
              </a:rPr>
              <a:t>Mandarin</a:t>
            </a:r>
          </a:p>
          <a:p>
            <a:pPr marL="285750" indent="-285750">
              <a:buFont typeface="Arial" panose="020B0604020202020204" pitchFamily="34" charset="0"/>
              <a:buChar char="•"/>
            </a:pPr>
            <a:r>
              <a:rPr lang="en-US" sz="1600" dirty="0">
                <a:solidFill>
                  <a:schemeClr val="accent3">
                    <a:lumMod val="75000"/>
                  </a:schemeClr>
                </a:solidFill>
                <a:latin typeface="Helvetica" panose="020B0604020202020204" pitchFamily="34" charset="0"/>
                <a:cs typeface="Helvetica" panose="020B0604020202020204" pitchFamily="34" charset="0"/>
              </a:rPr>
              <a:t>Oromo</a:t>
            </a:r>
          </a:p>
          <a:p>
            <a:pPr marL="285750" indent="-285750">
              <a:buFont typeface="Arial" panose="020B0604020202020204" pitchFamily="34" charset="0"/>
              <a:buChar char="•"/>
            </a:pPr>
            <a:r>
              <a:rPr lang="en-US" sz="1600" dirty="0">
                <a:solidFill>
                  <a:schemeClr val="accent3">
                    <a:lumMod val="75000"/>
                  </a:schemeClr>
                </a:solidFill>
                <a:latin typeface="Helvetica" panose="020B0604020202020204" pitchFamily="34" charset="0"/>
                <a:cs typeface="Helvetica" panose="020B0604020202020204" pitchFamily="34" charset="0"/>
              </a:rPr>
              <a:t>Pashto</a:t>
            </a:r>
          </a:p>
          <a:p>
            <a:pPr marL="285750" indent="-285750">
              <a:buFont typeface="Arial" panose="020B0604020202020204" pitchFamily="34" charset="0"/>
              <a:buChar char="•"/>
            </a:pPr>
            <a:r>
              <a:rPr lang="en-US" sz="1600" dirty="0">
                <a:solidFill>
                  <a:schemeClr val="accent3">
                    <a:lumMod val="75000"/>
                  </a:schemeClr>
                </a:solidFill>
                <a:latin typeface="Helvetica" panose="020B0604020202020204" pitchFamily="34" charset="0"/>
                <a:cs typeface="Helvetica" panose="020B0604020202020204" pitchFamily="34" charset="0"/>
              </a:rPr>
              <a:t>Polish</a:t>
            </a:r>
          </a:p>
          <a:p>
            <a:pPr marL="285750" indent="-285750">
              <a:buFont typeface="Arial" panose="020B0604020202020204" pitchFamily="34" charset="0"/>
              <a:buChar char="•"/>
            </a:pPr>
            <a:r>
              <a:rPr lang="en-US" sz="1600" dirty="0">
                <a:solidFill>
                  <a:schemeClr val="accent3">
                    <a:lumMod val="75000"/>
                  </a:schemeClr>
                </a:solidFill>
                <a:latin typeface="Helvetica" panose="020B0604020202020204" pitchFamily="34" charset="0"/>
                <a:cs typeface="Helvetica" panose="020B0604020202020204" pitchFamily="34" charset="0"/>
              </a:rPr>
              <a:t>Tagalog</a:t>
            </a:r>
          </a:p>
          <a:p>
            <a:pPr marL="285750" indent="-285750">
              <a:buFont typeface="Arial" panose="020B0604020202020204" pitchFamily="34" charset="0"/>
              <a:buChar char="•"/>
            </a:pPr>
            <a:r>
              <a:rPr lang="en-US" sz="1600" dirty="0">
                <a:solidFill>
                  <a:schemeClr val="accent3">
                    <a:lumMod val="75000"/>
                  </a:schemeClr>
                </a:solidFill>
                <a:latin typeface="Helvetica" panose="020B0604020202020204" pitchFamily="34" charset="0"/>
                <a:cs typeface="Helvetica" panose="020B0604020202020204" pitchFamily="34" charset="0"/>
              </a:rPr>
              <a:t>Urdu</a:t>
            </a:r>
          </a:p>
        </p:txBody>
      </p:sp>
    </p:spTree>
    <p:extLst>
      <p:ext uri="{BB962C8B-B14F-4D97-AF65-F5344CB8AC3E}">
        <p14:creationId xmlns:p14="http://schemas.microsoft.com/office/powerpoint/2010/main" val="795126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4AE7D-6CB8-4F56-A328-CBB400C00407}"/>
              </a:ext>
            </a:extLst>
          </p:cNvPr>
          <p:cNvSpPr>
            <a:spLocks noGrp="1"/>
          </p:cNvSpPr>
          <p:nvPr>
            <p:ph type="title"/>
          </p:nvPr>
        </p:nvSpPr>
        <p:spPr/>
        <p:txBody>
          <a:bodyPr/>
          <a:lstStyle/>
          <a:p>
            <a:r>
              <a:rPr lang="en-US" dirty="0"/>
              <a:t>What if someone doesn’t want to register?</a:t>
            </a:r>
          </a:p>
        </p:txBody>
      </p:sp>
      <p:sp>
        <p:nvSpPr>
          <p:cNvPr id="3" name="Content Placeholder 2">
            <a:extLst>
              <a:ext uri="{FF2B5EF4-FFF2-40B4-BE49-F238E27FC236}">
                <a16:creationId xmlns:a16="http://schemas.microsoft.com/office/drawing/2014/main" id="{5AE228A7-4C89-4E26-8AA3-A56BD452A713}"/>
              </a:ext>
            </a:extLst>
          </p:cNvPr>
          <p:cNvSpPr>
            <a:spLocks noGrp="1"/>
          </p:cNvSpPr>
          <p:nvPr>
            <p:ph idx="1"/>
          </p:nvPr>
        </p:nvSpPr>
        <p:spPr>
          <a:xfrm>
            <a:off x="349898" y="1423240"/>
            <a:ext cx="8444204" cy="5282419"/>
          </a:xfrm>
        </p:spPr>
        <p:txBody>
          <a:bodyPr>
            <a:normAutofit/>
          </a:bodyPr>
          <a:lstStyle/>
          <a:p>
            <a:pPr marL="0" indent="0">
              <a:buNone/>
            </a:pPr>
            <a:r>
              <a:rPr lang="en-US" sz="2800" dirty="0"/>
              <a:t>We will record whatever amount of info they are comfortable with. </a:t>
            </a:r>
          </a:p>
          <a:p>
            <a:pPr marL="0" indent="0">
              <a:buNone/>
            </a:pPr>
            <a:endParaRPr lang="en-US" sz="2800" b="1" dirty="0"/>
          </a:p>
          <a:p>
            <a:pPr marL="0" indent="0">
              <a:buNone/>
            </a:pPr>
            <a:r>
              <a:rPr lang="en-US" sz="2800" b="1" dirty="0"/>
              <a:t>If someone does not want to sign up in Service Insights at all, they should still receive food.</a:t>
            </a:r>
          </a:p>
          <a:p>
            <a:pPr marL="0" indent="0">
              <a:buNone/>
            </a:pPr>
            <a:endParaRPr lang="en-US" sz="2800" b="1" dirty="0"/>
          </a:p>
          <a:p>
            <a:pPr marL="0" indent="0">
              <a:buNone/>
            </a:pPr>
            <a:endParaRPr lang="en-US" sz="2800" u="sng" dirty="0"/>
          </a:p>
          <a:p>
            <a:pPr marL="0" indent="0">
              <a:buNone/>
            </a:pPr>
            <a:endParaRPr lang="en-US" dirty="0"/>
          </a:p>
        </p:txBody>
      </p:sp>
      <p:sp>
        <p:nvSpPr>
          <p:cNvPr id="4" name="Slide Number Placeholder 3">
            <a:extLst>
              <a:ext uri="{FF2B5EF4-FFF2-40B4-BE49-F238E27FC236}">
                <a16:creationId xmlns:a16="http://schemas.microsoft.com/office/drawing/2014/main" id="{B5B9396E-9144-45AE-B9CB-87DACE38888C}"/>
              </a:ext>
            </a:extLst>
          </p:cNvPr>
          <p:cNvSpPr>
            <a:spLocks noGrp="1"/>
          </p:cNvSpPr>
          <p:nvPr>
            <p:ph type="sldNum" sz="quarter" idx="12"/>
          </p:nvPr>
        </p:nvSpPr>
        <p:spPr/>
        <p:txBody>
          <a:bodyPr/>
          <a:lstStyle/>
          <a:p>
            <a:fld id="{35EF0AE7-132F-134A-B2CC-DA0B903DE908}" type="slidenum">
              <a:rPr lang="en-US" smtClean="0"/>
              <a:t>18</a:t>
            </a:fld>
            <a:endParaRPr lang="en-US"/>
          </a:p>
        </p:txBody>
      </p:sp>
    </p:spTree>
    <p:extLst>
      <p:ext uri="{BB962C8B-B14F-4D97-AF65-F5344CB8AC3E}">
        <p14:creationId xmlns:p14="http://schemas.microsoft.com/office/powerpoint/2010/main" val="4216818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7600A3-C0B5-4C57-B6CE-87077CCED32D}"/>
              </a:ext>
            </a:extLst>
          </p:cNvPr>
          <p:cNvSpPr>
            <a:spLocks noGrp="1"/>
          </p:cNvSpPr>
          <p:nvPr>
            <p:ph idx="1"/>
          </p:nvPr>
        </p:nvSpPr>
        <p:spPr>
          <a:xfrm>
            <a:off x="448733" y="1418167"/>
            <a:ext cx="4754863" cy="4021667"/>
          </a:xfrm>
        </p:spPr>
        <p:txBody>
          <a:bodyPr>
            <a:normAutofit/>
          </a:bodyPr>
          <a:lstStyle/>
          <a:p>
            <a:pPr marL="0" indent="0">
              <a:buNone/>
            </a:pPr>
            <a:endParaRPr lang="en-US" sz="2800" dirty="0">
              <a:solidFill>
                <a:schemeClr val="accent3">
                  <a:lumMod val="75000"/>
                </a:schemeClr>
              </a:solidFill>
              <a:latin typeface="Georgia"/>
              <a:ea typeface="+mj-ea"/>
            </a:endParaRPr>
          </a:p>
          <a:p>
            <a:pPr marL="342900" indent="-342900" defTabSz="457200">
              <a:lnSpc>
                <a:spcPct val="150000"/>
              </a:lnSpc>
              <a:spcBef>
                <a:spcPct val="20000"/>
              </a:spcBef>
              <a:buSzPct val="100000"/>
              <a:buBlip>
                <a:blip r:embed="rId3"/>
              </a:buBlip>
            </a:pPr>
            <a:r>
              <a:rPr lang="en-US" sz="2800" dirty="0">
                <a:solidFill>
                  <a:srgbClr val="F79646"/>
                </a:solidFill>
                <a:latin typeface="Helvetica"/>
                <a:cs typeface="Helvetica"/>
              </a:rPr>
              <a:t>One laptop (if needed)</a:t>
            </a:r>
          </a:p>
          <a:p>
            <a:pPr marL="342900" indent="-342900" defTabSz="457200">
              <a:lnSpc>
                <a:spcPct val="150000"/>
              </a:lnSpc>
              <a:spcBef>
                <a:spcPct val="20000"/>
              </a:spcBef>
              <a:buSzPct val="100000"/>
              <a:buBlip>
                <a:blip r:embed="rId3"/>
              </a:buBlip>
            </a:pPr>
            <a:r>
              <a:rPr lang="en-US" sz="2800" dirty="0">
                <a:solidFill>
                  <a:srgbClr val="F79646"/>
                </a:solidFill>
                <a:latin typeface="Helvetica"/>
                <a:cs typeface="Helvetica"/>
              </a:rPr>
              <a:t>A barcode scanner</a:t>
            </a:r>
          </a:p>
          <a:p>
            <a:pPr marL="342900" indent="-342900" defTabSz="457200">
              <a:lnSpc>
                <a:spcPct val="150000"/>
              </a:lnSpc>
              <a:spcBef>
                <a:spcPct val="20000"/>
              </a:spcBef>
              <a:buSzPct val="100000"/>
              <a:buBlip>
                <a:blip r:embed="rId3"/>
              </a:buBlip>
            </a:pPr>
            <a:r>
              <a:rPr lang="en-US" sz="2800" dirty="0">
                <a:solidFill>
                  <a:srgbClr val="F79646"/>
                </a:solidFill>
                <a:latin typeface="Helvetica"/>
                <a:cs typeface="Helvetica"/>
              </a:rPr>
              <a:t>Keycards for your clients</a:t>
            </a:r>
          </a:p>
          <a:p>
            <a:pPr marL="0" indent="0">
              <a:buNone/>
            </a:pPr>
            <a:endParaRPr lang="en-US" sz="3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AD4596F-C604-4AC5-9A4D-0BE73120EE7D}"/>
              </a:ext>
            </a:extLst>
          </p:cNvPr>
          <p:cNvSpPr txBox="1"/>
          <p:nvPr/>
        </p:nvSpPr>
        <p:spPr>
          <a:xfrm>
            <a:off x="1746738" y="339189"/>
            <a:ext cx="7397262" cy="523220"/>
          </a:xfrm>
          <a:prstGeom prst="rect">
            <a:avLst/>
          </a:prstGeom>
          <a:noFill/>
        </p:spPr>
        <p:txBody>
          <a:bodyPr wrap="square">
            <a:spAutoFit/>
          </a:bodyPr>
          <a:lstStyle/>
          <a:p>
            <a:pPr marL="0" indent="0">
              <a:buNone/>
            </a:pPr>
            <a:r>
              <a:rPr lang="en-US" sz="2800" dirty="0">
                <a:solidFill>
                  <a:schemeClr val="accent6"/>
                </a:solidFill>
                <a:latin typeface="Georgia"/>
                <a:ea typeface="+mj-ea"/>
              </a:rPr>
              <a:t>CAFB provides equipment to support you!</a:t>
            </a:r>
          </a:p>
        </p:txBody>
      </p:sp>
      <p:pic>
        <p:nvPicPr>
          <p:cNvPr id="8" name="Picture 7" descr="A picture containing text, indoor, person, floor&#10;&#10;Description automatically generated">
            <a:extLst>
              <a:ext uri="{FF2B5EF4-FFF2-40B4-BE49-F238E27FC236}">
                <a16:creationId xmlns:a16="http://schemas.microsoft.com/office/drawing/2014/main" id="{9A15BC5B-904A-4CD2-A851-7A6E0B2CBF2C}"/>
              </a:ext>
            </a:extLst>
          </p:cNvPr>
          <p:cNvPicPr>
            <a:picLocks noChangeAspect="1"/>
          </p:cNvPicPr>
          <p:nvPr/>
        </p:nvPicPr>
        <p:blipFill>
          <a:blip r:embed="rId4"/>
          <a:stretch>
            <a:fillRect/>
          </a:stretch>
        </p:blipFill>
        <p:spPr>
          <a:xfrm>
            <a:off x="5345722" y="1261916"/>
            <a:ext cx="3798278" cy="3298093"/>
          </a:xfrm>
          <a:prstGeom prst="rect">
            <a:avLst/>
          </a:prstGeom>
        </p:spPr>
      </p:pic>
      <p:pic>
        <p:nvPicPr>
          <p:cNvPr id="5" name="Picture 4">
            <a:extLst>
              <a:ext uri="{FF2B5EF4-FFF2-40B4-BE49-F238E27FC236}">
                <a16:creationId xmlns:a16="http://schemas.microsoft.com/office/drawing/2014/main" id="{926BBD52-A2D0-4C85-885D-92CAC6CF9F0E}"/>
              </a:ext>
            </a:extLst>
          </p:cNvPr>
          <p:cNvPicPr>
            <a:picLocks noChangeAspect="1"/>
          </p:cNvPicPr>
          <p:nvPr/>
        </p:nvPicPr>
        <p:blipFill>
          <a:blip r:embed="rId5"/>
          <a:stretch>
            <a:fillRect/>
          </a:stretch>
        </p:blipFill>
        <p:spPr>
          <a:xfrm>
            <a:off x="1746738" y="4836854"/>
            <a:ext cx="2312694" cy="1205959"/>
          </a:xfrm>
          <a:prstGeom prst="rect">
            <a:avLst/>
          </a:prstGeom>
        </p:spPr>
      </p:pic>
      <p:pic>
        <p:nvPicPr>
          <p:cNvPr id="7" name="Picture 6">
            <a:extLst>
              <a:ext uri="{FF2B5EF4-FFF2-40B4-BE49-F238E27FC236}">
                <a16:creationId xmlns:a16="http://schemas.microsoft.com/office/drawing/2014/main" id="{A624B30C-E4A2-45C6-9690-284945CE2A97}"/>
              </a:ext>
            </a:extLst>
          </p:cNvPr>
          <p:cNvPicPr>
            <a:picLocks noChangeAspect="1"/>
          </p:cNvPicPr>
          <p:nvPr/>
        </p:nvPicPr>
        <p:blipFill>
          <a:blip r:embed="rId6"/>
          <a:stretch>
            <a:fillRect/>
          </a:stretch>
        </p:blipFill>
        <p:spPr>
          <a:xfrm>
            <a:off x="5084570" y="4818625"/>
            <a:ext cx="2312693" cy="1242418"/>
          </a:xfrm>
          <a:prstGeom prst="rect">
            <a:avLst/>
          </a:prstGeom>
        </p:spPr>
      </p:pic>
    </p:spTree>
    <p:extLst>
      <p:ext uri="{BB962C8B-B14F-4D97-AF65-F5344CB8AC3E}">
        <p14:creationId xmlns:p14="http://schemas.microsoft.com/office/powerpoint/2010/main" val="1527785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63D33-82FB-486A-A4F1-E4A502BEA50B}"/>
              </a:ext>
            </a:extLst>
          </p:cNvPr>
          <p:cNvSpPr>
            <a:spLocks noGrp="1"/>
          </p:cNvSpPr>
          <p:nvPr>
            <p:ph type="title"/>
          </p:nvPr>
        </p:nvSpPr>
        <p:spPr>
          <a:xfrm>
            <a:off x="1678802" y="165153"/>
            <a:ext cx="7007997" cy="1143000"/>
          </a:xfrm>
        </p:spPr>
        <p:txBody>
          <a:bodyPr anchor="ctr">
            <a:normAutofit/>
          </a:bodyPr>
          <a:lstStyle/>
          <a:p>
            <a:r>
              <a:rPr lang="en-US" dirty="0"/>
              <a:t>Introductions</a:t>
            </a:r>
          </a:p>
        </p:txBody>
      </p:sp>
      <p:sp>
        <p:nvSpPr>
          <p:cNvPr id="3" name="Content Placeholder 2">
            <a:extLst>
              <a:ext uri="{FF2B5EF4-FFF2-40B4-BE49-F238E27FC236}">
                <a16:creationId xmlns:a16="http://schemas.microsoft.com/office/drawing/2014/main" id="{613587AB-00D4-7CA0-7A73-1DDEB77D00F6}"/>
              </a:ext>
            </a:extLst>
          </p:cNvPr>
          <p:cNvSpPr>
            <a:spLocks noGrp="1"/>
          </p:cNvSpPr>
          <p:nvPr>
            <p:ph sz="half" idx="1"/>
          </p:nvPr>
        </p:nvSpPr>
        <p:spPr>
          <a:xfrm>
            <a:off x="457200" y="1600200"/>
            <a:ext cx="4038600" cy="4525963"/>
          </a:xfrm>
        </p:spPr>
        <p:txBody>
          <a:bodyPr>
            <a:normAutofit/>
          </a:bodyPr>
          <a:lstStyle/>
          <a:p>
            <a:r>
              <a:rPr lang="en-US" sz="3200" dirty="0"/>
              <a:t>Tell us a bit about yourself and your organization</a:t>
            </a:r>
          </a:p>
          <a:p>
            <a:endParaRPr lang="en-US" sz="3200" dirty="0"/>
          </a:p>
          <a:p>
            <a:r>
              <a:rPr lang="en-US" sz="3200" dirty="0"/>
              <a:t>Why are you interested in Service Insights?</a:t>
            </a:r>
          </a:p>
        </p:txBody>
      </p:sp>
      <p:pic>
        <p:nvPicPr>
          <p:cNvPr id="6" name="Content Placeholder 5">
            <a:extLst>
              <a:ext uri="{FF2B5EF4-FFF2-40B4-BE49-F238E27FC236}">
                <a16:creationId xmlns:a16="http://schemas.microsoft.com/office/drawing/2014/main" id="{BFD0BFF9-886A-71BE-C51D-6B8171FEEAB1}"/>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rcRect/>
          <a:stretch/>
        </p:blipFill>
        <p:spPr>
          <a:xfrm>
            <a:off x="4648200" y="2015311"/>
            <a:ext cx="4038600" cy="3695739"/>
          </a:xfrm>
        </p:spPr>
      </p:pic>
      <p:sp>
        <p:nvSpPr>
          <p:cNvPr id="4" name="Slide Number Placeholder 3">
            <a:extLst>
              <a:ext uri="{FF2B5EF4-FFF2-40B4-BE49-F238E27FC236}">
                <a16:creationId xmlns:a16="http://schemas.microsoft.com/office/drawing/2014/main" id="{8EADB9BC-FB36-C6F2-C40A-B7CB64C494D9}"/>
              </a:ext>
            </a:extLst>
          </p:cNvPr>
          <p:cNvSpPr>
            <a:spLocks noGrp="1"/>
          </p:cNvSpPr>
          <p:nvPr>
            <p:ph type="sldNum" sz="quarter" idx="12"/>
          </p:nvPr>
        </p:nvSpPr>
        <p:spPr>
          <a:xfrm>
            <a:off x="3465664" y="6422696"/>
            <a:ext cx="2133600" cy="365125"/>
          </a:xfrm>
        </p:spPr>
        <p:txBody>
          <a:bodyPr anchor="ctr">
            <a:normAutofit/>
          </a:bodyPr>
          <a:lstStyle/>
          <a:p>
            <a:pPr>
              <a:spcAft>
                <a:spcPts val="600"/>
              </a:spcAft>
            </a:pPr>
            <a:fld id="{35EF0AE7-132F-134A-B2CC-DA0B903DE908}" type="slidenum">
              <a:rPr lang="en-US" smtClean="0"/>
              <a:pPr>
                <a:spcAft>
                  <a:spcPts val="600"/>
                </a:spcAft>
              </a:pPr>
              <a:t>2</a:t>
            </a:fld>
            <a:endParaRPr lang="en-US"/>
          </a:p>
        </p:txBody>
      </p:sp>
    </p:spTree>
    <p:extLst>
      <p:ext uri="{BB962C8B-B14F-4D97-AF65-F5344CB8AC3E}">
        <p14:creationId xmlns:p14="http://schemas.microsoft.com/office/powerpoint/2010/main" val="2175736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DEA49-F590-4274-AA01-FD68D9453E38}"/>
              </a:ext>
            </a:extLst>
          </p:cNvPr>
          <p:cNvSpPr>
            <a:spLocks noGrp="1"/>
          </p:cNvSpPr>
          <p:nvPr>
            <p:ph type="title"/>
          </p:nvPr>
        </p:nvSpPr>
        <p:spPr>
          <a:xfrm>
            <a:off x="1678802" y="165153"/>
            <a:ext cx="7007997" cy="1143000"/>
          </a:xfrm>
        </p:spPr>
        <p:txBody>
          <a:bodyPr anchor="ctr">
            <a:normAutofit/>
          </a:bodyPr>
          <a:lstStyle/>
          <a:p>
            <a:r>
              <a:rPr lang="en-US" dirty="0"/>
              <a:t>Expectations of CAFB</a:t>
            </a:r>
          </a:p>
        </p:txBody>
      </p:sp>
      <p:pic>
        <p:nvPicPr>
          <p:cNvPr id="6" name="Graphic 5" descr="Handshake outline">
            <a:extLst>
              <a:ext uri="{FF2B5EF4-FFF2-40B4-BE49-F238E27FC236}">
                <a16:creationId xmlns:a16="http://schemas.microsoft.com/office/drawing/2014/main" id="{20E0AB17-6F43-42B3-9846-E660E0FB89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200" y="2045265"/>
            <a:ext cx="3320143" cy="3320143"/>
          </a:xfrm>
          <a:prstGeom prst="rect">
            <a:avLst/>
          </a:prstGeom>
        </p:spPr>
      </p:pic>
      <p:sp>
        <p:nvSpPr>
          <p:cNvPr id="3" name="Content Placeholder 2">
            <a:extLst>
              <a:ext uri="{FF2B5EF4-FFF2-40B4-BE49-F238E27FC236}">
                <a16:creationId xmlns:a16="http://schemas.microsoft.com/office/drawing/2014/main" id="{C5B6FD34-BA5B-401A-B5BB-F52AB2B502DE}"/>
              </a:ext>
            </a:extLst>
          </p:cNvPr>
          <p:cNvSpPr>
            <a:spLocks noGrp="1"/>
          </p:cNvSpPr>
          <p:nvPr>
            <p:ph sz="half" idx="2"/>
          </p:nvPr>
        </p:nvSpPr>
        <p:spPr>
          <a:xfrm>
            <a:off x="3918857" y="1308154"/>
            <a:ext cx="4952769" cy="4818010"/>
          </a:xfrm>
        </p:spPr>
        <p:txBody>
          <a:bodyPr>
            <a:normAutofit lnSpcReduction="10000"/>
          </a:bodyPr>
          <a:lstStyle/>
          <a:p>
            <a:pPr>
              <a:lnSpc>
                <a:spcPct val="90000"/>
              </a:lnSpc>
            </a:pPr>
            <a:r>
              <a:rPr lang="en-US" sz="2400" dirty="0"/>
              <a:t>Set up your organization in Service Insights</a:t>
            </a:r>
          </a:p>
          <a:p>
            <a:pPr marL="0" indent="0">
              <a:lnSpc>
                <a:spcPct val="90000"/>
              </a:lnSpc>
              <a:buNone/>
            </a:pPr>
            <a:endParaRPr lang="en-US" sz="2400" dirty="0"/>
          </a:p>
          <a:p>
            <a:pPr>
              <a:lnSpc>
                <a:spcPct val="90000"/>
              </a:lnSpc>
            </a:pPr>
            <a:r>
              <a:rPr lang="en-US" sz="2400" dirty="0"/>
              <a:t>Create users for all your volunteers using SI</a:t>
            </a:r>
          </a:p>
          <a:p>
            <a:pPr>
              <a:lnSpc>
                <a:spcPct val="90000"/>
              </a:lnSpc>
            </a:pPr>
            <a:endParaRPr lang="en-US" sz="2400" dirty="0"/>
          </a:p>
          <a:p>
            <a:pPr>
              <a:lnSpc>
                <a:spcPct val="90000"/>
              </a:lnSpc>
            </a:pPr>
            <a:r>
              <a:rPr lang="en-US" sz="2400" dirty="0"/>
              <a:t>Help strategize how to use SI at your site</a:t>
            </a:r>
          </a:p>
          <a:p>
            <a:pPr>
              <a:lnSpc>
                <a:spcPct val="90000"/>
              </a:lnSpc>
            </a:pPr>
            <a:endParaRPr lang="en-US" sz="2400" dirty="0"/>
          </a:p>
          <a:p>
            <a:pPr>
              <a:lnSpc>
                <a:spcPct val="90000"/>
              </a:lnSpc>
            </a:pPr>
            <a:r>
              <a:rPr lang="en-US" sz="2400" dirty="0"/>
              <a:t>Assist at your site when you “go live” </a:t>
            </a:r>
          </a:p>
          <a:p>
            <a:pPr>
              <a:lnSpc>
                <a:spcPct val="90000"/>
              </a:lnSpc>
            </a:pPr>
            <a:endParaRPr lang="en-US" sz="2400" dirty="0"/>
          </a:p>
          <a:p>
            <a:pPr>
              <a:lnSpc>
                <a:spcPct val="90000"/>
              </a:lnSpc>
            </a:pPr>
            <a:r>
              <a:rPr lang="en-US" sz="2400" dirty="0"/>
              <a:t>Continuous system support</a:t>
            </a:r>
          </a:p>
        </p:txBody>
      </p:sp>
      <p:sp>
        <p:nvSpPr>
          <p:cNvPr id="4" name="Slide Number Placeholder 3">
            <a:extLst>
              <a:ext uri="{FF2B5EF4-FFF2-40B4-BE49-F238E27FC236}">
                <a16:creationId xmlns:a16="http://schemas.microsoft.com/office/drawing/2014/main" id="{58D5B75A-94C0-46DD-B6DA-5FF345A5F02A}"/>
              </a:ext>
            </a:extLst>
          </p:cNvPr>
          <p:cNvSpPr>
            <a:spLocks noGrp="1"/>
          </p:cNvSpPr>
          <p:nvPr>
            <p:ph type="sldNum" sz="quarter" idx="12"/>
          </p:nvPr>
        </p:nvSpPr>
        <p:spPr>
          <a:xfrm>
            <a:off x="3465664" y="6422696"/>
            <a:ext cx="2133600" cy="365125"/>
          </a:xfrm>
        </p:spPr>
        <p:txBody>
          <a:bodyPr anchor="ctr">
            <a:normAutofit/>
          </a:bodyPr>
          <a:lstStyle/>
          <a:p>
            <a:pPr>
              <a:spcAft>
                <a:spcPts val="600"/>
              </a:spcAft>
            </a:pPr>
            <a:fld id="{35EF0AE7-132F-134A-B2CC-DA0B903DE908}" type="slidenum">
              <a:rPr lang="en-US" smtClean="0"/>
              <a:pPr>
                <a:spcAft>
                  <a:spcPts val="600"/>
                </a:spcAft>
              </a:pPr>
              <a:t>20</a:t>
            </a:fld>
            <a:endParaRPr lang="en-US"/>
          </a:p>
        </p:txBody>
      </p:sp>
    </p:spTree>
    <p:extLst>
      <p:ext uri="{BB962C8B-B14F-4D97-AF65-F5344CB8AC3E}">
        <p14:creationId xmlns:p14="http://schemas.microsoft.com/office/powerpoint/2010/main" val="1969011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099DE-49F9-DC9E-D696-A8A427F31A63}"/>
              </a:ext>
            </a:extLst>
          </p:cNvPr>
          <p:cNvSpPr>
            <a:spLocks noGrp="1"/>
          </p:cNvSpPr>
          <p:nvPr>
            <p:ph type="title"/>
          </p:nvPr>
        </p:nvSpPr>
        <p:spPr/>
        <p:txBody>
          <a:bodyPr/>
          <a:lstStyle/>
          <a:p>
            <a:r>
              <a:rPr lang="en-US" dirty="0"/>
              <a:t>Do we have to register everyone at once?!</a:t>
            </a:r>
          </a:p>
        </p:txBody>
      </p:sp>
      <p:sp>
        <p:nvSpPr>
          <p:cNvPr id="3" name="Content Placeholder 2">
            <a:extLst>
              <a:ext uri="{FF2B5EF4-FFF2-40B4-BE49-F238E27FC236}">
                <a16:creationId xmlns:a16="http://schemas.microsoft.com/office/drawing/2014/main" id="{E7E157D1-FDF8-D0BE-651D-4ADA9498466B}"/>
              </a:ext>
            </a:extLst>
          </p:cNvPr>
          <p:cNvSpPr>
            <a:spLocks noGrp="1"/>
          </p:cNvSpPr>
          <p:nvPr>
            <p:ph sz="half" idx="1"/>
          </p:nvPr>
        </p:nvSpPr>
        <p:spPr>
          <a:xfrm>
            <a:off x="457200" y="1600200"/>
            <a:ext cx="8331958" cy="4525963"/>
          </a:xfrm>
        </p:spPr>
        <p:txBody>
          <a:bodyPr>
            <a:normAutofit/>
          </a:bodyPr>
          <a:lstStyle/>
          <a:p>
            <a:r>
              <a:rPr lang="en-US" dirty="0"/>
              <a:t>No one expects you to register all your clients at one time! </a:t>
            </a:r>
          </a:p>
          <a:p>
            <a:pPr marL="0" indent="0">
              <a:buNone/>
            </a:pPr>
            <a:endParaRPr lang="en-US" dirty="0"/>
          </a:p>
          <a:p>
            <a:r>
              <a:rPr lang="en-US" dirty="0"/>
              <a:t>Consider a goal for each distribution day</a:t>
            </a:r>
          </a:p>
          <a:p>
            <a:pPr marL="742950" lvl="2" indent="-342900">
              <a:lnSpc>
                <a:spcPct val="110000"/>
              </a:lnSpc>
            </a:pPr>
            <a:r>
              <a:rPr lang="en-US" dirty="0">
                <a:solidFill>
                  <a:srgbClr val="F79646"/>
                </a:solidFill>
              </a:rPr>
              <a:t>Ex: “We’ll register 10 clients at each distribution.” “We’ll register every third person in line.”</a:t>
            </a:r>
          </a:p>
          <a:p>
            <a:pPr marL="457200" lvl="1" indent="0">
              <a:buNone/>
            </a:pPr>
            <a:endParaRPr lang="en-US" dirty="0"/>
          </a:p>
          <a:p>
            <a:r>
              <a:rPr lang="en-US"/>
              <a:t>Let’s start communicating with clients about the new intake system coming soon</a:t>
            </a:r>
            <a:endParaRPr lang="en-US" dirty="0"/>
          </a:p>
        </p:txBody>
      </p:sp>
      <p:sp>
        <p:nvSpPr>
          <p:cNvPr id="5" name="Slide Number Placeholder 4">
            <a:extLst>
              <a:ext uri="{FF2B5EF4-FFF2-40B4-BE49-F238E27FC236}">
                <a16:creationId xmlns:a16="http://schemas.microsoft.com/office/drawing/2014/main" id="{C0DB6851-2204-163B-A428-9D67D058294A}"/>
              </a:ext>
            </a:extLst>
          </p:cNvPr>
          <p:cNvSpPr>
            <a:spLocks noGrp="1"/>
          </p:cNvSpPr>
          <p:nvPr>
            <p:ph type="sldNum" sz="quarter" idx="12"/>
          </p:nvPr>
        </p:nvSpPr>
        <p:spPr/>
        <p:txBody>
          <a:bodyPr/>
          <a:lstStyle/>
          <a:p>
            <a:fld id="{35EF0AE7-132F-134A-B2CC-DA0B903DE908}" type="slidenum">
              <a:rPr lang="en-US" smtClean="0"/>
              <a:t>21</a:t>
            </a:fld>
            <a:endParaRPr lang="en-US"/>
          </a:p>
        </p:txBody>
      </p:sp>
    </p:spTree>
    <p:extLst>
      <p:ext uri="{BB962C8B-B14F-4D97-AF65-F5344CB8AC3E}">
        <p14:creationId xmlns:p14="http://schemas.microsoft.com/office/powerpoint/2010/main" val="40098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3" name="Picture 2">
            <a:extLst>
              <a:ext uri="{FF2B5EF4-FFF2-40B4-BE49-F238E27FC236}">
                <a16:creationId xmlns:a16="http://schemas.microsoft.com/office/drawing/2014/main" id="{F24F9EFD-FE46-4E11-98D0-6D80831A7FF8}"/>
              </a:ext>
            </a:extLst>
          </p:cNvPr>
          <p:cNvPicPr>
            <a:picLocks noChangeAspect="1"/>
          </p:cNvPicPr>
          <p:nvPr/>
        </p:nvPicPr>
        <p:blipFill rotWithShape="1">
          <a:blip r:embed="rId2">
            <a:extLst>
              <a:ext uri="{28A0092B-C50C-407E-A947-70E740481C1C}">
                <a14:useLocalDpi xmlns:a14="http://schemas.microsoft.com/office/drawing/2010/main" val="0"/>
              </a:ext>
            </a:extLst>
          </a:blip>
          <a:srcRect l="909" t="20134" r="8182" b="3257"/>
          <a:stretch/>
        </p:blipFill>
        <p:spPr>
          <a:xfrm>
            <a:off x="-3" y="543"/>
            <a:ext cx="9143986" cy="5143493"/>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849901" y="-293352"/>
            <a:ext cx="3444203"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 name="Title 1">
            <a:extLst>
              <a:ext uri="{FF2B5EF4-FFF2-40B4-BE49-F238E27FC236}">
                <a16:creationId xmlns:a16="http://schemas.microsoft.com/office/drawing/2014/main" id="{E1D91F86-4629-4414-9A45-D225D3D4059C}"/>
              </a:ext>
            </a:extLst>
          </p:cNvPr>
          <p:cNvSpPr>
            <a:spLocks noGrp="1"/>
          </p:cNvSpPr>
          <p:nvPr>
            <p:ph type="title"/>
          </p:nvPr>
        </p:nvSpPr>
        <p:spPr>
          <a:xfrm>
            <a:off x="109320" y="3247826"/>
            <a:ext cx="7339423" cy="1790700"/>
          </a:xfrm>
        </p:spPr>
        <p:txBody>
          <a:bodyPr vert="horz" lIns="68580" tIns="34290" rIns="68580" bIns="34290" rtlCol="0" anchor="b">
            <a:normAutofit/>
          </a:bodyPr>
          <a:lstStyle/>
          <a:p>
            <a:r>
              <a:rPr lang="en-US" sz="4500" b="1" dirty="0">
                <a:latin typeface="Arial" panose="020B0604020202020204" pitchFamily="34" charset="0"/>
                <a:cs typeface="Arial" panose="020B0604020202020204" pitchFamily="34" charset="0"/>
              </a:rPr>
              <a:t>Service Insights Demonstration</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38529"/>
            <a:ext cx="7339423" cy="5143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60867324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B107D-E038-4D7A-B674-8F04F3FDC38C}"/>
              </a:ext>
            </a:extLst>
          </p:cNvPr>
          <p:cNvSpPr>
            <a:spLocks noGrp="1"/>
          </p:cNvSpPr>
          <p:nvPr>
            <p:ph type="title"/>
          </p:nvPr>
        </p:nvSpPr>
        <p:spPr>
          <a:xfrm>
            <a:off x="159426" y="857250"/>
            <a:ext cx="3438938" cy="1671056"/>
          </a:xfrm>
        </p:spPr>
        <p:txBody>
          <a:bodyPr>
            <a:normAutofit/>
          </a:bodyPr>
          <a:lstStyle/>
          <a:p>
            <a:pPr algn="ctr"/>
            <a:r>
              <a:rPr lang="en-US" sz="2400" dirty="0">
                <a:latin typeface="Arial" panose="020B0604020202020204" pitchFamily="34" charset="0"/>
                <a:cs typeface="Arial" panose="020B0604020202020204" pitchFamily="34" charset="0"/>
              </a:rPr>
              <a:t>Service Insights demonstration includes:</a:t>
            </a:r>
            <a:endParaRPr lang="en-US" sz="2400" dirty="0"/>
          </a:p>
        </p:txBody>
      </p:sp>
      <p:sp>
        <p:nvSpPr>
          <p:cNvPr id="3" name="Content Placeholder 2">
            <a:extLst>
              <a:ext uri="{FF2B5EF4-FFF2-40B4-BE49-F238E27FC236}">
                <a16:creationId xmlns:a16="http://schemas.microsoft.com/office/drawing/2014/main" id="{69747B7B-A38A-4343-A045-AB4806DBB3F5}"/>
              </a:ext>
            </a:extLst>
          </p:cNvPr>
          <p:cNvSpPr>
            <a:spLocks noGrp="1"/>
          </p:cNvSpPr>
          <p:nvPr>
            <p:ph idx="1"/>
          </p:nvPr>
        </p:nvSpPr>
        <p:spPr>
          <a:xfrm>
            <a:off x="1" y="2228851"/>
            <a:ext cx="4191540" cy="3823760"/>
          </a:xfrm>
        </p:spPr>
        <p:txBody>
          <a:bodyPr>
            <a:normAutofit lnSpcReduction="10000"/>
          </a:bodyPr>
          <a:lstStyle/>
          <a:p>
            <a:pPr lvl="1"/>
            <a:r>
              <a:rPr lang="en-US" sz="2250" dirty="0">
                <a:solidFill>
                  <a:srgbClr val="F8981D"/>
                </a:solidFill>
                <a:latin typeface="Arial" panose="020B0604020202020204" pitchFamily="34" charset="0"/>
                <a:cs typeface="Arial" panose="020B0604020202020204" pitchFamily="34" charset="0"/>
              </a:rPr>
              <a:t>Logging in</a:t>
            </a:r>
          </a:p>
          <a:p>
            <a:pPr lvl="1"/>
            <a:r>
              <a:rPr lang="en-US" sz="2250" dirty="0">
                <a:solidFill>
                  <a:srgbClr val="F8981D"/>
                </a:solidFill>
                <a:latin typeface="Arial" panose="020B0604020202020204" pitchFamily="34" charset="0"/>
                <a:cs typeface="Arial" panose="020B0604020202020204" pitchFamily="34" charset="0"/>
              </a:rPr>
              <a:t>Tour the website layout</a:t>
            </a:r>
          </a:p>
          <a:p>
            <a:pPr lvl="1"/>
            <a:r>
              <a:rPr lang="en-US" sz="2250" dirty="0">
                <a:solidFill>
                  <a:srgbClr val="F8981D"/>
                </a:solidFill>
                <a:latin typeface="Arial" panose="020B0604020202020204" pitchFamily="34" charset="0"/>
                <a:cs typeface="Arial" panose="020B0604020202020204" pitchFamily="34" charset="0"/>
              </a:rPr>
              <a:t>Search for a client</a:t>
            </a:r>
          </a:p>
          <a:p>
            <a:pPr lvl="1"/>
            <a:r>
              <a:rPr lang="en-US" sz="2250" dirty="0">
                <a:solidFill>
                  <a:srgbClr val="F8981D"/>
                </a:solidFill>
                <a:latin typeface="Arial" panose="020B0604020202020204" pitchFamily="34" charset="0"/>
                <a:cs typeface="Arial" panose="020B0604020202020204" pitchFamily="34" charset="0"/>
              </a:rPr>
              <a:t>How to create a new client profile</a:t>
            </a:r>
          </a:p>
          <a:p>
            <a:pPr lvl="1"/>
            <a:r>
              <a:rPr lang="en-US" sz="2250" dirty="0">
                <a:solidFill>
                  <a:srgbClr val="F8981D"/>
                </a:solidFill>
                <a:latin typeface="Arial" panose="020B0604020202020204" pitchFamily="34" charset="0"/>
                <a:cs typeface="Arial" panose="020B0604020202020204" pitchFamily="34" charset="0"/>
              </a:rPr>
              <a:t>Return visits</a:t>
            </a:r>
          </a:p>
          <a:p>
            <a:pPr lvl="1"/>
            <a:r>
              <a:rPr lang="en-US" sz="2250" dirty="0">
                <a:solidFill>
                  <a:srgbClr val="F8981D"/>
                </a:solidFill>
                <a:latin typeface="Arial" panose="020B0604020202020204" pitchFamily="34" charset="0"/>
                <a:cs typeface="Arial" panose="020B0604020202020204" pitchFamily="34" charset="0"/>
              </a:rPr>
              <a:t>Possible duplicates</a:t>
            </a:r>
          </a:p>
          <a:p>
            <a:pPr lvl="1"/>
            <a:r>
              <a:rPr lang="en-US" sz="2250" dirty="0">
                <a:solidFill>
                  <a:srgbClr val="F8981D"/>
                </a:solidFill>
                <a:latin typeface="Arial" panose="020B0604020202020204" pitchFamily="34" charset="0"/>
                <a:cs typeface="Arial" panose="020B0604020202020204" pitchFamily="34" charset="0"/>
              </a:rPr>
              <a:t>Spur-of-the-moment events</a:t>
            </a:r>
          </a:p>
          <a:p>
            <a:pPr lvl="1"/>
            <a:r>
              <a:rPr lang="en-US" sz="2250" dirty="0">
                <a:solidFill>
                  <a:srgbClr val="F8981D"/>
                </a:solidFill>
                <a:latin typeface="Arial" panose="020B0604020202020204" pitchFamily="34" charset="0"/>
                <a:cs typeface="Arial" panose="020B0604020202020204" pitchFamily="34" charset="0"/>
              </a:rPr>
              <a:t>Anonymous Visits</a:t>
            </a:r>
          </a:p>
          <a:p>
            <a:endParaRPr lang="en-US" sz="1425" dirty="0"/>
          </a:p>
        </p:txBody>
      </p:sp>
      <p:pic>
        <p:nvPicPr>
          <p:cNvPr id="5" name="Picture 4" descr="A picture containing person, person, wall, indoor&#10;&#10;Description automatically generated">
            <a:extLst>
              <a:ext uri="{FF2B5EF4-FFF2-40B4-BE49-F238E27FC236}">
                <a16:creationId xmlns:a16="http://schemas.microsoft.com/office/drawing/2014/main" id="{96422FC3-45AD-4A70-BABA-3346ACAB88BD}"/>
              </a:ext>
            </a:extLst>
          </p:cNvPr>
          <p:cNvPicPr>
            <a:picLocks noChangeAspect="1"/>
          </p:cNvPicPr>
          <p:nvPr/>
        </p:nvPicPr>
        <p:blipFill rotWithShape="1">
          <a:blip r:embed="rId2">
            <a:extLst>
              <a:ext uri="{28A0092B-C50C-407E-A947-70E740481C1C}">
                <a14:useLocalDpi xmlns:a14="http://schemas.microsoft.com/office/drawing/2010/main" val="0"/>
              </a:ext>
            </a:extLst>
          </a:blip>
          <a:srcRect l="8609" r="21490" b="-1"/>
          <a:stretch/>
        </p:blipFill>
        <p:spPr>
          <a:xfrm>
            <a:off x="4191541" y="1271465"/>
            <a:ext cx="4952456" cy="4729285"/>
          </a:xfrm>
          <a:prstGeom prst="rect">
            <a:avLst/>
          </a:prstGeom>
          <a:effectLst/>
        </p:spPr>
      </p:pic>
    </p:spTree>
    <p:extLst>
      <p:ext uri="{BB962C8B-B14F-4D97-AF65-F5344CB8AC3E}">
        <p14:creationId xmlns:p14="http://schemas.microsoft.com/office/powerpoint/2010/main" val="1231815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2D5C4-E247-4314-A15B-397415F21545}"/>
              </a:ext>
            </a:extLst>
          </p:cNvPr>
          <p:cNvSpPr>
            <a:spLocks noGrp="1"/>
          </p:cNvSpPr>
          <p:nvPr>
            <p:ph type="title"/>
          </p:nvPr>
        </p:nvSpPr>
        <p:spPr/>
        <p:txBody>
          <a:bodyPr/>
          <a:lstStyle/>
          <a:p>
            <a:r>
              <a:rPr lang="en-US" dirty="0"/>
              <a:t>Service Insights Test Site</a:t>
            </a:r>
          </a:p>
        </p:txBody>
      </p:sp>
      <p:sp>
        <p:nvSpPr>
          <p:cNvPr id="4" name="Slide Number Placeholder 3">
            <a:extLst>
              <a:ext uri="{FF2B5EF4-FFF2-40B4-BE49-F238E27FC236}">
                <a16:creationId xmlns:a16="http://schemas.microsoft.com/office/drawing/2014/main" id="{BFB68EE8-7D7C-42A5-BECF-E69FECB0BD38}"/>
              </a:ext>
            </a:extLst>
          </p:cNvPr>
          <p:cNvSpPr>
            <a:spLocks noGrp="1"/>
          </p:cNvSpPr>
          <p:nvPr>
            <p:ph type="sldNum" sz="quarter" idx="12"/>
          </p:nvPr>
        </p:nvSpPr>
        <p:spPr/>
        <p:txBody>
          <a:bodyPr/>
          <a:lstStyle/>
          <a:p>
            <a:fld id="{35EF0AE7-132F-134A-B2CC-DA0B903DE908}" type="slidenum">
              <a:rPr lang="en-US" smtClean="0"/>
              <a:t>24</a:t>
            </a:fld>
            <a:endParaRPr lang="en-US"/>
          </a:p>
        </p:txBody>
      </p:sp>
      <p:sp>
        <p:nvSpPr>
          <p:cNvPr id="7" name="Content Placeholder 6">
            <a:extLst>
              <a:ext uri="{FF2B5EF4-FFF2-40B4-BE49-F238E27FC236}">
                <a16:creationId xmlns:a16="http://schemas.microsoft.com/office/drawing/2014/main" id="{3A51219D-E3AB-4535-B28E-176D98D687C6}"/>
              </a:ext>
            </a:extLst>
          </p:cNvPr>
          <p:cNvSpPr>
            <a:spLocks noGrp="1"/>
          </p:cNvSpPr>
          <p:nvPr>
            <p:ph idx="1"/>
          </p:nvPr>
        </p:nvSpPr>
        <p:spPr>
          <a:xfrm>
            <a:off x="176270" y="1140277"/>
            <a:ext cx="8510530" cy="4818010"/>
          </a:xfrm>
        </p:spPr>
        <p:txBody>
          <a:bodyPr>
            <a:normAutofit/>
          </a:bodyPr>
          <a:lstStyle/>
          <a:p>
            <a:pPr marL="0" indent="0" algn="ctr">
              <a:buNone/>
            </a:pPr>
            <a:r>
              <a:rPr lang="en-US" sz="2800" dirty="0">
                <a:hlinkClick r:id="rId3"/>
              </a:rPr>
              <a:t>https://training.neighborintake.org/home</a:t>
            </a:r>
            <a:r>
              <a:rPr lang="en-US" sz="2800" dirty="0"/>
              <a:t> </a:t>
            </a:r>
          </a:p>
        </p:txBody>
      </p:sp>
      <p:pic>
        <p:nvPicPr>
          <p:cNvPr id="11" name="Picture 10">
            <a:extLst>
              <a:ext uri="{FF2B5EF4-FFF2-40B4-BE49-F238E27FC236}">
                <a16:creationId xmlns:a16="http://schemas.microsoft.com/office/drawing/2014/main" id="{BE4B4C0A-37E1-4C7D-AD6A-6EB3861A1E13}"/>
              </a:ext>
            </a:extLst>
          </p:cNvPr>
          <p:cNvPicPr>
            <a:picLocks noChangeAspect="1"/>
          </p:cNvPicPr>
          <p:nvPr/>
        </p:nvPicPr>
        <p:blipFill>
          <a:blip r:embed="rId4"/>
          <a:stretch>
            <a:fillRect/>
          </a:stretch>
        </p:blipFill>
        <p:spPr>
          <a:xfrm>
            <a:off x="2126370" y="1966252"/>
            <a:ext cx="4891260" cy="3837342"/>
          </a:xfrm>
          <a:prstGeom prst="rect">
            <a:avLst/>
          </a:prstGeom>
        </p:spPr>
      </p:pic>
    </p:spTree>
    <p:extLst>
      <p:ext uri="{BB962C8B-B14F-4D97-AF65-F5344CB8AC3E}">
        <p14:creationId xmlns:p14="http://schemas.microsoft.com/office/powerpoint/2010/main" val="2046678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85441-D941-C030-A453-1C456F674FCD}"/>
              </a:ext>
            </a:extLst>
          </p:cNvPr>
          <p:cNvSpPr>
            <a:spLocks noGrp="1"/>
          </p:cNvSpPr>
          <p:nvPr>
            <p:ph type="title"/>
          </p:nvPr>
        </p:nvSpPr>
        <p:spPr>
          <a:xfrm>
            <a:off x="1678802" y="165153"/>
            <a:ext cx="7007997" cy="1143000"/>
          </a:xfrm>
        </p:spPr>
        <p:txBody>
          <a:bodyPr anchor="ctr">
            <a:normAutofit/>
          </a:bodyPr>
          <a:lstStyle/>
          <a:p>
            <a:r>
              <a:rPr lang="en-US" dirty="0"/>
              <a:t>Training the Team</a:t>
            </a:r>
          </a:p>
        </p:txBody>
      </p:sp>
      <p:sp>
        <p:nvSpPr>
          <p:cNvPr id="3" name="Content Placeholder 2">
            <a:extLst>
              <a:ext uri="{FF2B5EF4-FFF2-40B4-BE49-F238E27FC236}">
                <a16:creationId xmlns:a16="http://schemas.microsoft.com/office/drawing/2014/main" id="{E672DEC2-CF86-9878-5817-3E0F0A8B5E72}"/>
              </a:ext>
            </a:extLst>
          </p:cNvPr>
          <p:cNvSpPr>
            <a:spLocks noGrp="1"/>
          </p:cNvSpPr>
          <p:nvPr>
            <p:ph sz="half" idx="1"/>
          </p:nvPr>
        </p:nvSpPr>
        <p:spPr>
          <a:xfrm>
            <a:off x="4325957" y="1592918"/>
            <a:ext cx="4818043" cy="4525963"/>
          </a:xfrm>
        </p:spPr>
        <p:txBody>
          <a:bodyPr>
            <a:normAutofit lnSpcReduction="10000"/>
          </a:bodyPr>
          <a:lstStyle/>
          <a:p>
            <a:pPr>
              <a:lnSpc>
                <a:spcPct val="120000"/>
              </a:lnSpc>
            </a:pPr>
            <a:r>
              <a:rPr lang="en-US" sz="2200" dirty="0"/>
              <a:t>Share the video of this training with volunteers</a:t>
            </a:r>
          </a:p>
          <a:p>
            <a:pPr marL="0" indent="0">
              <a:lnSpc>
                <a:spcPct val="120000"/>
              </a:lnSpc>
              <a:buNone/>
            </a:pPr>
            <a:r>
              <a:rPr lang="en-US" sz="2200" dirty="0"/>
              <a:t>		</a:t>
            </a:r>
            <a:r>
              <a:rPr lang="en-US" sz="2200" b="1" dirty="0"/>
              <a:t>and/or</a:t>
            </a:r>
          </a:p>
          <a:p>
            <a:pPr>
              <a:lnSpc>
                <a:spcPct val="120000"/>
              </a:lnSpc>
            </a:pPr>
            <a:r>
              <a:rPr lang="en-US" sz="2200" dirty="0"/>
              <a:t>Set a date for you to train volunteers in person</a:t>
            </a:r>
          </a:p>
          <a:p>
            <a:pPr>
              <a:lnSpc>
                <a:spcPct val="120000"/>
              </a:lnSpc>
            </a:pPr>
            <a:r>
              <a:rPr lang="en-US" sz="2200" dirty="0"/>
              <a:t>Share test site login and ask all volunteers to practice</a:t>
            </a:r>
          </a:p>
          <a:p>
            <a:pPr>
              <a:lnSpc>
                <a:spcPct val="120000"/>
              </a:lnSpc>
            </a:pPr>
            <a:r>
              <a:rPr lang="en-US" sz="2200" dirty="0"/>
              <a:t>Share how SI will benefit your organization</a:t>
            </a:r>
          </a:p>
          <a:p>
            <a:pPr>
              <a:lnSpc>
                <a:spcPct val="120000"/>
              </a:lnSpc>
            </a:pPr>
            <a:r>
              <a:rPr lang="en-US" sz="2200" dirty="0"/>
              <a:t>The CAFB team can help answer their questions or concerns</a:t>
            </a:r>
          </a:p>
        </p:txBody>
      </p:sp>
      <p:sp>
        <p:nvSpPr>
          <p:cNvPr id="4" name="Slide Number Placeholder 3">
            <a:extLst>
              <a:ext uri="{FF2B5EF4-FFF2-40B4-BE49-F238E27FC236}">
                <a16:creationId xmlns:a16="http://schemas.microsoft.com/office/drawing/2014/main" id="{E138D413-42DB-01AB-85DA-36F79C91FBB1}"/>
              </a:ext>
            </a:extLst>
          </p:cNvPr>
          <p:cNvSpPr>
            <a:spLocks noGrp="1"/>
          </p:cNvSpPr>
          <p:nvPr>
            <p:ph type="sldNum" sz="quarter" idx="12"/>
          </p:nvPr>
        </p:nvSpPr>
        <p:spPr>
          <a:xfrm>
            <a:off x="3465664" y="6422696"/>
            <a:ext cx="2133600" cy="365125"/>
          </a:xfrm>
        </p:spPr>
        <p:txBody>
          <a:bodyPr anchor="ctr">
            <a:normAutofit/>
          </a:bodyPr>
          <a:lstStyle/>
          <a:p>
            <a:pPr>
              <a:spcAft>
                <a:spcPts val="600"/>
              </a:spcAft>
            </a:pPr>
            <a:fld id="{35EF0AE7-132F-134A-B2CC-DA0B903DE908}" type="slidenum">
              <a:rPr lang="en-US" smtClean="0"/>
              <a:pPr>
                <a:spcAft>
                  <a:spcPts val="600"/>
                </a:spcAft>
              </a:pPr>
              <a:t>25</a:t>
            </a:fld>
            <a:endParaRPr lang="en-US"/>
          </a:p>
        </p:txBody>
      </p:sp>
      <p:pic>
        <p:nvPicPr>
          <p:cNvPr id="9" name="Picture 8">
            <a:extLst>
              <a:ext uri="{FF2B5EF4-FFF2-40B4-BE49-F238E27FC236}">
                <a16:creationId xmlns:a16="http://schemas.microsoft.com/office/drawing/2014/main" id="{49BC56BC-B2F2-B176-870B-5BBE2D3DE4F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0175" r="19924" b="-1"/>
          <a:stretch/>
        </p:blipFill>
        <p:spPr>
          <a:xfrm>
            <a:off x="0" y="1806178"/>
            <a:ext cx="4022207" cy="3840956"/>
          </a:xfrm>
          <a:prstGeom prst="rect">
            <a:avLst/>
          </a:prstGeom>
          <a:effectLst/>
        </p:spPr>
      </p:pic>
    </p:spTree>
    <p:extLst>
      <p:ext uri="{BB962C8B-B14F-4D97-AF65-F5344CB8AC3E}">
        <p14:creationId xmlns:p14="http://schemas.microsoft.com/office/powerpoint/2010/main" val="385936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D6BB-B5AD-49A3-8564-B75CADC48496}"/>
              </a:ext>
            </a:extLst>
          </p:cNvPr>
          <p:cNvSpPr>
            <a:spLocks noGrp="1"/>
          </p:cNvSpPr>
          <p:nvPr>
            <p:ph type="title"/>
          </p:nvPr>
        </p:nvSpPr>
        <p:spPr/>
        <p:txBody>
          <a:bodyPr/>
          <a:lstStyle/>
          <a:p>
            <a:r>
              <a:rPr lang="en-US" dirty="0"/>
              <a:t>Reports</a:t>
            </a:r>
          </a:p>
        </p:txBody>
      </p:sp>
      <p:sp>
        <p:nvSpPr>
          <p:cNvPr id="3" name="Content Placeholder 2">
            <a:extLst>
              <a:ext uri="{FF2B5EF4-FFF2-40B4-BE49-F238E27FC236}">
                <a16:creationId xmlns:a16="http://schemas.microsoft.com/office/drawing/2014/main" id="{101CE4A2-9E30-4CB8-BF09-21CDCC2CF657}"/>
              </a:ext>
            </a:extLst>
          </p:cNvPr>
          <p:cNvSpPr>
            <a:spLocks noGrp="1"/>
          </p:cNvSpPr>
          <p:nvPr>
            <p:ph idx="1"/>
          </p:nvPr>
        </p:nvSpPr>
        <p:spPr>
          <a:xfrm>
            <a:off x="341523" y="1140277"/>
            <a:ext cx="8345277" cy="4818010"/>
          </a:xfrm>
        </p:spPr>
        <p:txBody>
          <a:bodyPr>
            <a:normAutofit/>
          </a:bodyPr>
          <a:lstStyle/>
          <a:p>
            <a:r>
              <a:rPr lang="en-US" sz="2400" b="1" dirty="0"/>
              <a:t>We’ll meet about reports when you have data in your system! </a:t>
            </a:r>
            <a:r>
              <a:rPr lang="en-US" sz="2400" dirty="0"/>
              <a:t>(a few weeks from now)</a:t>
            </a:r>
          </a:p>
          <a:p>
            <a:endParaRPr lang="en-US" sz="2400" dirty="0"/>
          </a:p>
          <a:p>
            <a:r>
              <a:rPr lang="en-US" sz="2400" dirty="0"/>
              <a:t>Types of data you’ll get in reports:</a:t>
            </a:r>
          </a:p>
          <a:p>
            <a:pPr lvl="1"/>
            <a:r>
              <a:rPr lang="en-US" sz="2400" dirty="0">
                <a:solidFill>
                  <a:schemeClr val="accent6"/>
                </a:solidFill>
              </a:rPr>
              <a:t># of households and individuals served</a:t>
            </a:r>
          </a:p>
          <a:p>
            <a:pPr lvl="1"/>
            <a:r>
              <a:rPr lang="en-US" sz="2400" dirty="0">
                <a:solidFill>
                  <a:schemeClr val="accent6"/>
                </a:solidFill>
              </a:rPr>
              <a:t>Age groups served</a:t>
            </a:r>
          </a:p>
          <a:p>
            <a:pPr lvl="1"/>
            <a:r>
              <a:rPr lang="en-US" sz="2400" dirty="0">
                <a:solidFill>
                  <a:schemeClr val="accent6"/>
                </a:solidFill>
              </a:rPr>
              <a:t>Areas where your clients live</a:t>
            </a:r>
          </a:p>
        </p:txBody>
      </p:sp>
      <p:sp>
        <p:nvSpPr>
          <p:cNvPr id="4" name="Slide Number Placeholder 3">
            <a:extLst>
              <a:ext uri="{FF2B5EF4-FFF2-40B4-BE49-F238E27FC236}">
                <a16:creationId xmlns:a16="http://schemas.microsoft.com/office/drawing/2014/main" id="{21E9E930-5668-41BE-9B13-DADA8FB473E9}"/>
              </a:ext>
            </a:extLst>
          </p:cNvPr>
          <p:cNvSpPr>
            <a:spLocks noGrp="1"/>
          </p:cNvSpPr>
          <p:nvPr>
            <p:ph type="sldNum" sz="quarter" idx="12"/>
          </p:nvPr>
        </p:nvSpPr>
        <p:spPr/>
        <p:txBody>
          <a:bodyPr/>
          <a:lstStyle/>
          <a:p>
            <a:fld id="{35EF0AE7-132F-134A-B2CC-DA0B903DE908}" type="slidenum">
              <a:rPr lang="en-US" smtClean="0"/>
              <a:t>26</a:t>
            </a:fld>
            <a:endParaRPr lang="en-US"/>
          </a:p>
        </p:txBody>
      </p:sp>
    </p:spTree>
    <p:extLst>
      <p:ext uri="{BB962C8B-B14F-4D97-AF65-F5344CB8AC3E}">
        <p14:creationId xmlns:p14="http://schemas.microsoft.com/office/powerpoint/2010/main" val="2673192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F57DC-8756-4610-A2A4-DA0D63D9B9DF}"/>
              </a:ext>
            </a:extLst>
          </p:cNvPr>
          <p:cNvSpPr>
            <a:spLocks noGrp="1"/>
          </p:cNvSpPr>
          <p:nvPr>
            <p:ph type="title"/>
          </p:nvPr>
        </p:nvSpPr>
        <p:spPr/>
        <p:txBody>
          <a:bodyPr/>
          <a:lstStyle/>
          <a:p>
            <a:r>
              <a:rPr lang="en-US" dirty="0"/>
              <a:t>Report Example</a:t>
            </a:r>
          </a:p>
        </p:txBody>
      </p:sp>
      <p:sp>
        <p:nvSpPr>
          <p:cNvPr id="4" name="Slide Number Placeholder 3">
            <a:extLst>
              <a:ext uri="{FF2B5EF4-FFF2-40B4-BE49-F238E27FC236}">
                <a16:creationId xmlns:a16="http://schemas.microsoft.com/office/drawing/2014/main" id="{A1D22589-4D2E-4B0A-A383-94AE7651503B}"/>
              </a:ext>
            </a:extLst>
          </p:cNvPr>
          <p:cNvSpPr>
            <a:spLocks noGrp="1"/>
          </p:cNvSpPr>
          <p:nvPr>
            <p:ph type="sldNum" sz="quarter" idx="12"/>
          </p:nvPr>
        </p:nvSpPr>
        <p:spPr/>
        <p:txBody>
          <a:bodyPr/>
          <a:lstStyle/>
          <a:p>
            <a:fld id="{35EF0AE7-132F-134A-B2CC-DA0B903DE908}" type="slidenum">
              <a:rPr lang="en-US" smtClean="0"/>
              <a:t>27</a:t>
            </a:fld>
            <a:endParaRPr lang="en-US"/>
          </a:p>
        </p:txBody>
      </p:sp>
      <p:pic>
        <p:nvPicPr>
          <p:cNvPr id="6" name="Picture 6" descr="A screenshot of a computer&#10;&#10;Description automatically generated">
            <a:extLst>
              <a:ext uri="{FF2B5EF4-FFF2-40B4-BE49-F238E27FC236}">
                <a16:creationId xmlns:a16="http://schemas.microsoft.com/office/drawing/2014/main" id="{CAD7E4CD-ABC4-D334-C2CD-8D708960F5F2}"/>
              </a:ext>
            </a:extLst>
          </p:cNvPr>
          <p:cNvPicPr>
            <a:picLocks noChangeAspect="1"/>
          </p:cNvPicPr>
          <p:nvPr/>
        </p:nvPicPr>
        <p:blipFill rotWithShape="1">
          <a:blip r:embed="rId2"/>
          <a:srcRect l="648" t="15757" r="912" b="5051"/>
          <a:stretch/>
        </p:blipFill>
        <p:spPr>
          <a:xfrm>
            <a:off x="93923" y="1498958"/>
            <a:ext cx="8942314" cy="4048052"/>
          </a:xfrm>
          <a:prstGeom prst="rect">
            <a:avLst/>
          </a:prstGeom>
        </p:spPr>
      </p:pic>
    </p:spTree>
    <p:extLst>
      <p:ext uri="{BB962C8B-B14F-4D97-AF65-F5344CB8AC3E}">
        <p14:creationId xmlns:p14="http://schemas.microsoft.com/office/powerpoint/2010/main" val="1190521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A503D1-77A3-4DFE-82B2-EE05D347D109}"/>
              </a:ext>
            </a:extLst>
          </p:cNvPr>
          <p:cNvSpPr>
            <a:spLocks noGrp="1"/>
          </p:cNvSpPr>
          <p:nvPr>
            <p:ph idx="1"/>
          </p:nvPr>
        </p:nvSpPr>
        <p:spPr>
          <a:xfrm>
            <a:off x="499697" y="1096332"/>
            <a:ext cx="7886700" cy="3979760"/>
          </a:xfrm>
        </p:spPr>
        <p:txBody>
          <a:bodyPr>
            <a:normAutofit/>
          </a:bodyPr>
          <a:lstStyle/>
          <a:p>
            <a:pPr marL="0" indent="0">
              <a:buNone/>
            </a:pPr>
            <a:r>
              <a:rPr lang="en-US" sz="2800" b="1" dirty="0">
                <a:latin typeface="Arial" panose="020B0604020202020204" pitchFamily="34" charset="0"/>
                <a:cs typeface="Arial" panose="020B0604020202020204" pitchFamily="34" charset="0"/>
              </a:rPr>
              <a:t>Live client intake </a:t>
            </a:r>
            <a:r>
              <a:rPr lang="en-US" sz="2800" dirty="0">
                <a:latin typeface="Arial" panose="020B0604020202020204" pitchFamily="34" charset="0"/>
                <a:cs typeface="Arial" panose="020B0604020202020204" pitchFamily="34" charset="0"/>
              </a:rPr>
              <a:t>means that you are asking clients questions and entering their information directly into Service Insights while they are present.</a:t>
            </a:r>
          </a:p>
          <a:p>
            <a:pPr marL="0" indent="0">
              <a:buNone/>
            </a:pPr>
            <a:endParaRPr lang="en-US" sz="2800" b="1"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endParaRPr lang="en-US" sz="2800" dirty="0"/>
          </a:p>
        </p:txBody>
      </p:sp>
      <p:sp>
        <p:nvSpPr>
          <p:cNvPr id="4" name="Title 1">
            <a:extLst>
              <a:ext uri="{FF2B5EF4-FFF2-40B4-BE49-F238E27FC236}">
                <a16:creationId xmlns:a16="http://schemas.microsoft.com/office/drawing/2014/main" id="{6F746839-E324-4572-B2DD-EE078BB55F43}"/>
              </a:ext>
            </a:extLst>
          </p:cNvPr>
          <p:cNvSpPr>
            <a:spLocks noGrp="1"/>
          </p:cNvSpPr>
          <p:nvPr>
            <p:ph type="title"/>
          </p:nvPr>
        </p:nvSpPr>
        <p:spPr>
          <a:xfrm>
            <a:off x="1678802" y="165153"/>
            <a:ext cx="7007997" cy="1143000"/>
          </a:xfrm>
        </p:spPr>
        <p:txBody>
          <a:bodyPr/>
          <a:lstStyle/>
          <a:p>
            <a:r>
              <a:rPr lang="en-US" dirty="0"/>
              <a:t>Starting with Live Client Intake</a:t>
            </a:r>
          </a:p>
        </p:txBody>
      </p:sp>
      <p:graphicFrame>
        <p:nvGraphicFramePr>
          <p:cNvPr id="2" name="Diagram 1">
            <a:extLst>
              <a:ext uri="{FF2B5EF4-FFF2-40B4-BE49-F238E27FC236}">
                <a16:creationId xmlns:a16="http://schemas.microsoft.com/office/drawing/2014/main" id="{289126E3-0CA0-4F6B-9786-4A4FF4141E53}"/>
              </a:ext>
            </a:extLst>
          </p:cNvPr>
          <p:cNvGraphicFramePr/>
          <p:nvPr>
            <p:extLst>
              <p:ext uri="{D42A27DB-BD31-4B8C-83A1-F6EECF244321}">
                <p14:modId xmlns:p14="http://schemas.microsoft.com/office/powerpoint/2010/main" val="3702275648"/>
              </p:ext>
            </p:extLst>
          </p:nvPr>
        </p:nvGraphicFramePr>
        <p:xfrm>
          <a:off x="499697" y="2870479"/>
          <a:ext cx="8505092" cy="3629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105CB19E-B50F-4CC0-875E-E171751919D1}"/>
              </a:ext>
            </a:extLst>
          </p:cNvPr>
          <p:cNvGrpSpPr/>
          <p:nvPr/>
        </p:nvGrpSpPr>
        <p:grpSpPr>
          <a:xfrm rot="21113534">
            <a:off x="7338484" y="-50180"/>
            <a:ext cx="1987403" cy="1762056"/>
            <a:chOff x="7411549" y="-20233"/>
            <a:chExt cx="1922585" cy="1782289"/>
          </a:xfrm>
        </p:grpSpPr>
        <p:sp>
          <p:nvSpPr>
            <p:cNvPr id="6" name="Heart 5">
              <a:extLst>
                <a:ext uri="{FF2B5EF4-FFF2-40B4-BE49-F238E27FC236}">
                  <a16:creationId xmlns:a16="http://schemas.microsoft.com/office/drawing/2014/main" id="{CDA19E48-D4B7-4ED6-8B37-8CFC79B4A239}"/>
                </a:ext>
              </a:extLst>
            </p:cNvPr>
            <p:cNvSpPr/>
            <p:nvPr/>
          </p:nvSpPr>
          <p:spPr>
            <a:xfrm>
              <a:off x="7446719" y="-20233"/>
              <a:ext cx="1879356" cy="1782289"/>
            </a:xfrm>
            <a:prstGeom prst="hear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400" dirty="0"/>
            </a:p>
          </p:txBody>
        </p:sp>
        <p:sp>
          <p:nvSpPr>
            <p:cNvPr id="7" name="TextBox 6">
              <a:extLst>
                <a:ext uri="{FF2B5EF4-FFF2-40B4-BE49-F238E27FC236}">
                  <a16:creationId xmlns:a16="http://schemas.microsoft.com/office/drawing/2014/main" id="{A9BA5FF2-020F-49DD-ABB3-24D64D77B7FD}"/>
                </a:ext>
              </a:extLst>
            </p:cNvPr>
            <p:cNvSpPr txBox="1"/>
            <p:nvPr/>
          </p:nvSpPr>
          <p:spPr>
            <a:xfrm>
              <a:off x="7411549" y="413488"/>
              <a:ext cx="1922585" cy="646331"/>
            </a:xfrm>
            <a:prstGeom prst="rect">
              <a:avLst/>
            </a:prstGeom>
            <a:noFill/>
          </p:spPr>
          <p:txBody>
            <a:bodyPr wrap="square" rtlCol="0">
              <a:spAutoFit/>
            </a:bodyPr>
            <a:lstStyle/>
            <a:p>
              <a:pPr algn="ctr"/>
              <a:r>
                <a:rPr lang="en-US" b="1" dirty="0"/>
                <a:t>CAFB Recommended!</a:t>
              </a:r>
            </a:p>
          </p:txBody>
        </p:sp>
      </p:grpSp>
    </p:spTree>
    <p:extLst>
      <p:ext uri="{BB962C8B-B14F-4D97-AF65-F5344CB8AC3E}">
        <p14:creationId xmlns:p14="http://schemas.microsoft.com/office/powerpoint/2010/main" val="3488519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A503D1-77A3-4DFE-82B2-EE05D347D109}"/>
              </a:ext>
            </a:extLst>
          </p:cNvPr>
          <p:cNvSpPr>
            <a:spLocks noGrp="1"/>
          </p:cNvSpPr>
          <p:nvPr>
            <p:ph idx="1"/>
          </p:nvPr>
        </p:nvSpPr>
        <p:spPr>
          <a:xfrm>
            <a:off x="499697" y="1096332"/>
            <a:ext cx="7886700" cy="3979760"/>
          </a:xfrm>
        </p:spPr>
        <p:txBody>
          <a:bodyPr>
            <a:normAutofit/>
          </a:bodyPr>
          <a:lstStyle/>
          <a:p>
            <a:pPr marL="0" indent="0">
              <a:buNone/>
            </a:pPr>
            <a:r>
              <a:rPr lang="en-US" sz="2800" b="1" dirty="0">
                <a:latin typeface="Arial" panose="020B0604020202020204" pitchFamily="34" charset="0"/>
                <a:cs typeface="Arial" panose="020B0604020202020204" pitchFamily="34" charset="0"/>
              </a:rPr>
              <a:t>Paper intake </a:t>
            </a:r>
            <a:r>
              <a:rPr lang="en-US" sz="2800" dirty="0">
                <a:latin typeface="Arial" panose="020B0604020202020204" pitchFamily="34" charset="0"/>
                <a:cs typeface="Arial" panose="020B0604020202020204" pitchFamily="34" charset="0"/>
              </a:rPr>
              <a:t>means that you ask clients to complete paper forms and enter their info into Service Insights after your distribution ends.</a:t>
            </a:r>
          </a:p>
          <a:p>
            <a:pPr marL="0" indent="0">
              <a:buNone/>
            </a:pPr>
            <a:endParaRPr lang="en-US" sz="2800" b="1"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endParaRPr lang="en-US" sz="2800" dirty="0"/>
          </a:p>
        </p:txBody>
      </p:sp>
      <p:sp>
        <p:nvSpPr>
          <p:cNvPr id="4" name="Title 1">
            <a:extLst>
              <a:ext uri="{FF2B5EF4-FFF2-40B4-BE49-F238E27FC236}">
                <a16:creationId xmlns:a16="http://schemas.microsoft.com/office/drawing/2014/main" id="{6F746839-E324-4572-B2DD-EE078BB55F43}"/>
              </a:ext>
            </a:extLst>
          </p:cNvPr>
          <p:cNvSpPr>
            <a:spLocks noGrp="1"/>
          </p:cNvSpPr>
          <p:nvPr>
            <p:ph type="title"/>
          </p:nvPr>
        </p:nvSpPr>
        <p:spPr>
          <a:xfrm>
            <a:off x="1678802" y="165153"/>
            <a:ext cx="7007997" cy="1143000"/>
          </a:xfrm>
        </p:spPr>
        <p:txBody>
          <a:bodyPr/>
          <a:lstStyle/>
          <a:p>
            <a:r>
              <a:rPr lang="en-US" dirty="0"/>
              <a:t>Starting with Paper Intake</a:t>
            </a:r>
          </a:p>
        </p:txBody>
      </p:sp>
      <p:graphicFrame>
        <p:nvGraphicFramePr>
          <p:cNvPr id="2" name="Diagram 1">
            <a:extLst>
              <a:ext uri="{FF2B5EF4-FFF2-40B4-BE49-F238E27FC236}">
                <a16:creationId xmlns:a16="http://schemas.microsoft.com/office/drawing/2014/main" id="{289126E3-0CA0-4F6B-9786-4A4FF4141E53}"/>
              </a:ext>
            </a:extLst>
          </p:cNvPr>
          <p:cNvGraphicFramePr/>
          <p:nvPr>
            <p:extLst>
              <p:ext uri="{D42A27DB-BD31-4B8C-83A1-F6EECF244321}">
                <p14:modId xmlns:p14="http://schemas.microsoft.com/office/powerpoint/2010/main" val="4036306064"/>
              </p:ext>
            </p:extLst>
          </p:nvPr>
        </p:nvGraphicFramePr>
        <p:xfrm>
          <a:off x="556846" y="2696308"/>
          <a:ext cx="8505092" cy="3659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252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outdoor, person, standing&#10;&#10;Description automatically generated">
            <a:extLst>
              <a:ext uri="{FF2B5EF4-FFF2-40B4-BE49-F238E27FC236}">
                <a16:creationId xmlns:a16="http://schemas.microsoft.com/office/drawing/2014/main" id="{7ECF5E5B-5709-4215-9775-F165DBE61293}"/>
              </a:ext>
            </a:extLst>
          </p:cNvPr>
          <p:cNvPicPr>
            <a:picLocks noChangeAspect="1"/>
          </p:cNvPicPr>
          <p:nvPr/>
        </p:nvPicPr>
        <p:blipFill rotWithShape="1">
          <a:blip r:embed="rId3">
            <a:extLst>
              <a:ext uri="{28A0092B-C50C-407E-A947-70E740481C1C}">
                <a14:useLocalDpi xmlns:a14="http://schemas.microsoft.com/office/drawing/2010/main" val="0"/>
              </a:ext>
            </a:extLst>
          </a:blip>
          <a:srcRect t="8252" b="36871"/>
          <a:stretch/>
        </p:blipFill>
        <p:spPr>
          <a:xfrm>
            <a:off x="16" y="0"/>
            <a:ext cx="9143985" cy="3349480"/>
          </a:xfrm>
          <a:prstGeom prst="rect">
            <a:avLst/>
          </a:prstGeom>
        </p:spPr>
      </p:pic>
      <p:sp>
        <p:nvSpPr>
          <p:cNvPr id="2" name="Title 1">
            <a:extLst>
              <a:ext uri="{FF2B5EF4-FFF2-40B4-BE49-F238E27FC236}">
                <a16:creationId xmlns:a16="http://schemas.microsoft.com/office/drawing/2014/main" id="{B72964E5-A67C-4C3C-9E9E-7F8AD0EDF31B}"/>
              </a:ext>
            </a:extLst>
          </p:cNvPr>
          <p:cNvSpPr>
            <a:spLocks noGrp="1"/>
          </p:cNvSpPr>
          <p:nvPr>
            <p:ph type="title"/>
          </p:nvPr>
        </p:nvSpPr>
        <p:spPr>
          <a:xfrm>
            <a:off x="0" y="3193803"/>
            <a:ext cx="6843076" cy="629436"/>
          </a:xfrm>
          <a:solidFill>
            <a:schemeClr val="accent6"/>
          </a:solidFill>
        </p:spPr>
        <p:txBody>
          <a:bodyPr>
            <a:normAutofit/>
          </a:bodyPr>
          <a:lstStyle/>
          <a:p>
            <a:r>
              <a:rPr lang="en-US" sz="2400" b="1" dirty="0">
                <a:solidFill>
                  <a:schemeClr val="bg1"/>
                </a:solidFill>
                <a:latin typeface="Arial" panose="020B0604020202020204" pitchFamily="34" charset="0"/>
                <a:cs typeface="Arial" panose="020B0604020202020204" pitchFamily="34" charset="0"/>
              </a:rPr>
              <a:t>	Orientation Agenda:</a:t>
            </a:r>
          </a:p>
        </p:txBody>
      </p:sp>
      <p:sp>
        <p:nvSpPr>
          <p:cNvPr id="3" name="Content Placeholder 2">
            <a:extLst>
              <a:ext uri="{FF2B5EF4-FFF2-40B4-BE49-F238E27FC236}">
                <a16:creationId xmlns:a16="http://schemas.microsoft.com/office/drawing/2014/main" id="{9AA6D911-6B56-4306-9F74-11A24E997791}"/>
              </a:ext>
            </a:extLst>
          </p:cNvPr>
          <p:cNvSpPr>
            <a:spLocks noGrp="1"/>
          </p:cNvSpPr>
          <p:nvPr>
            <p:ph idx="1"/>
          </p:nvPr>
        </p:nvSpPr>
        <p:spPr>
          <a:xfrm>
            <a:off x="488765" y="3823239"/>
            <a:ext cx="3678501" cy="979813"/>
          </a:xfrm>
        </p:spPr>
        <p:txBody>
          <a:bodyPr>
            <a:noAutofit/>
          </a:bodyPr>
          <a:lstStyle/>
          <a:p>
            <a:pPr marL="514350" indent="-514350">
              <a:buFont typeface="+mj-lt"/>
              <a:buAutoNum type="arabicPeriod"/>
            </a:pPr>
            <a:r>
              <a:rPr lang="en-US" sz="2800" dirty="0">
                <a:latin typeface="Arial" panose="020B0604020202020204" pitchFamily="34" charset="0"/>
                <a:cs typeface="Arial" panose="020B0604020202020204" pitchFamily="34" charset="0"/>
              </a:rPr>
              <a:t>Goals for Today</a:t>
            </a:r>
          </a:p>
          <a:p>
            <a:pPr marL="514350" indent="-514350">
              <a:buFont typeface="+mj-lt"/>
              <a:buAutoNum type="arabicPeriod"/>
            </a:pPr>
            <a:endParaRPr lang="en-US" sz="2800" dirty="0">
              <a:latin typeface="Arial" panose="020B0604020202020204" pitchFamily="34" charset="0"/>
              <a:cs typeface="Arial" panose="020B0604020202020204" pitchFamily="34" charset="0"/>
            </a:endParaRPr>
          </a:p>
          <a:p>
            <a:pPr marL="514350" indent="-514350">
              <a:buFont typeface="+mj-lt"/>
              <a:buAutoNum type="arabicPeriod"/>
            </a:pPr>
            <a:r>
              <a:rPr lang="en-US" sz="2800" dirty="0">
                <a:latin typeface="Arial" panose="020B0604020202020204" pitchFamily="34" charset="0"/>
                <a:cs typeface="Arial" panose="020B0604020202020204" pitchFamily="34" charset="0"/>
              </a:rPr>
              <a:t>Service Insights – the </a:t>
            </a:r>
            <a:r>
              <a:rPr lang="en-US" sz="2800" dirty="0" err="1">
                <a:latin typeface="Arial" panose="020B0604020202020204" pitchFamily="34" charset="0"/>
                <a:cs typeface="Arial" panose="020B0604020202020204" pitchFamily="34" charset="0"/>
              </a:rPr>
              <a:t>Whats</a:t>
            </a:r>
            <a:r>
              <a:rPr lang="en-US" sz="2800" dirty="0">
                <a:latin typeface="Arial" panose="020B0604020202020204" pitchFamily="34" charset="0"/>
                <a:cs typeface="Arial" panose="020B0604020202020204" pitchFamily="34" charset="0"/>
              </a:rPr>
              <a:t> and Whys</a:t>
            </a:r>
          </a:p>
          <a:p>
            <a:pPr marL="514350" indent="-514350">
              <a:buFont typeface="+mj-lt"/>
              <a:buAutoNum type="arabicPeriod"/>
            </a:pPr>
            <a:endParaRPr lang="en-US" sz="2800" dirty="0">
              <a:latin typeface="Arial" panose="020B0604020202020204" pitchFamily="34" charset="0"/>
              <a:cs typeface="Arial" panose="020B0604020202020204" pitchFamily="34" charset="0"/>
            </a:endParaRPr>
          </a:p>
          <a:p>
            <a:pPr marL="514350" indent="-514350">
              <a:buFont typeface="+mj-lt"/>
              <a:buAutoNum type="arabicPeriod"/>
            </a:pPr>
            <a:endParaRPr lang="en-US"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C274B76-66A9-4DE0-8EFD-AA3C059D5D95}"/>
              </a:ext>
            </a:extLst>
          </p:cNvPr>
          <p:cNvSpPr txBox="1"/>
          <p:nvPr/>
        </p:nvSpPr>
        <p:spPr>
          <a:xfrm>
            <a:off x="4557367" y="3823239"/>
            <a:ext cx="4097867" cy="2591479"/>
          </a:xfrm>
          <a:prstGeom prst="rect">
            <a:avLst/>
          </a:prstGeom>
          <a:noFill/>
        </p:spPr>
        <p:txBody>
          <a:bodyPr wrap="square" rtlCol="0">
            <a:spAutoFit/>
          </a:bodyPr>
          <a:lstStyle/>
          <a:p>
            <a:pPr marL="514350" indent="-514350">
              <a:spcBef>
                <a:spcPct val="20000"/>
              </a:spcBef>
              <a:buSzPct val="100000"/>
              <a:buFont typeface="+mj-lt"/>
              <a:buAutoNum type="arabicPeriod" startAt="3"/>
            </a:pPr>
            <a:r>
              <a:rPr lang="en-US" sz="2800" dirty="0">
                <a:solidFill>
                  <a:schemeClr val="accent6"/>
                </a:solidFill>
                <a:latin typeface="Arial" panose="020B0604020202020204" pitchFamily="34" charset="0"/>
                <a:cs typeface="Arial" panose="020B0604020202020204" pitchFamily="34" charset="0"/>
              </a:rPr>
              <a:t>How it Works</a:t>
            </a:r>
          </a:p>
          <a:p>
            <a:pPr marL="514350" indent="-514350">
              <a:spcBef>
                <a:spcPct val="20000"/>
              </a:spcBef>
              <a:buSzPct val="100000"/>
              <a:buFont typeface="+mj-lt"/>
              <a:buAutoNum type="arabicPeriod" startAt="3"/>
            </a:pPr>
            <a:endParaRPr lang="en-US" sz="2800" dirty="0">
              <a:solidFill>
                <a:schemeClr val="accent6"/>
              </a:solidFill>
              <a:latin typeface="Arial" panose="020B0604020202020204" pitchFamily="34" charset="0"/>
              <a:cs typeface="Arial" panose="020B0604020202020204" pitchFamily="34" charset="0"/>
            </a:endParaRPr>
          </a:p>
          <a:p>
            <a:pPr marL="514350" indent="-514350">
              <a:spcBef>
                <a:spcPct val="20000"/>
              </a:spcBef>
              <a:buSzPct val="100000"/>
              <a:buFont typeface="+mj-lt"/>
              <a:buAutoNum type="arabicPeriod" startAt="3"/>
            </a:pPr>
            <a:r>
              <a:rPr lang="en-US" sz="2800" dirty="0">
                <a:solidFill>
                  <a:schemeClr val="accent6"/>
                </a:solidFill>
                <a:latin typeface="Arial" panose="020B0604020202020204" pitchFamily="34" charset="0"/>
                <a:cs typeface="Arial" panose="020B0604020202020204" pitchFamily="34" charset="0"/>
              </a:rPr>
              <a:t>Demonstration</a:t>
            </a:r>
          </a:p>
          <a:p>
            <a:pPr marL="514350" indent="-514350">
              <a:spcBef>
                <a:spcPct val="20000"/>
              </a:spcBef>
              <a:buSzPct val="100000"/>
              <a:buFont typeface="+mj-lt"/>
              <a:buAutoNum type="arabicPeriod" startAt="3"/>
            </a:pPr>
            <a:endParaRPr lang="en-US" sz="2800" dirty="0">
              <a:solidFill>
                <a:schemeClr val="accent6"/>
              </a:solidFill>
              <a:latin typeface="Arial" panose="020B0604020202020204" pitchFamily="34" charset="0"/>
              <a:cs typeface="Arial" panose="020B0604020202020204" pitchFamily="34" charset="0"/>
            </a:endParaRPr>
          </a:p>
          <a:p>
            <a:pPr marL="514350" indent="-514350">
              <a:spcBef>
                <a:spcPct val="20000"/>
              </a:spcBef>
              <a:buSzPct val="100000"/>
              <a:buFont typeface="+mj-lt"/>
              <a:buAutoNum type="arabicPeriod" startAt="3"/>
            </a:pPr>
            <a:r>
              <a:rPr lang="en-US" sz="2800" dirty="0">
                <a:solidFill>
                  <a:schemeClr val="accent6"/>
                </a:solidFill>
                <a:latin typeface="Arial" panose="020B0604020202020204" pitchFamily="34" charset="0"/>
                <a:cs typeface="Arial" panose="020B0604020202020204" pitchFamily="34" charset="0"/>
              </a:rPr>
              <a:t>What’s Next?</a:t>
            </a:r>
          </a:p>
        </p:txBody>
      </p:sp>
    </p:spTree>
    <p:extLst>
      <p:ext uri="{BB962C8B-B14F-4D97-AF65-F5344CB8AC3E}">
        <p14:creationId xmlns:p14="http://schemas.microsoft.com/office/powerpoint/2010/main" val="952138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6A323-F1DC-40F5-BE17-CA873A1BFD50}"/>
              </a:ext>
            </a:extLst>
          </p:cNvPr>
          <p:cNvSpPr>
            <a:spLocks noGrp="1"/>
          </p:cNvSpPr>
          <p:nvPr>
            <p:ph type="title"/>
          </p:nvPr>
        </p:nvSpPr>
        <p:spPr/>
        <p:txBody>
          <a:bodyPr/>
          <a:lstStyle/>
          <a:p>
            <a:r>
              <a:rPr lang="en-US"/>
              <a:t>The Onboarding </a:t>
            </a:r>
            <a:r>
              <a:rPr lang="en-US" dirty="0"/>
              <a:t>Process</a:t>
            </a:r>
          </a:p>
        </p:txBody>
      </p:sp>
      <p:sp>
        <p:nvSpPr>
          <p:cNvPr id="3" name="Slide Number Placeholder 2">
            <a:extLst>
              <a:ext uri="{FF2B5EF4-FFF2-40B4-BE49-F238E27FC236}">
                <a16:creationId xmlns:a16="http://schemas.microsoft.com/office/drawing/2014/main" id="{A6AD4374-00C3-49E6-99A1-F15FA3A652A6}"/>
              </a:ext>
            </a:extLst>
          </p:cNvPr>
          <p:cNvSpPr>
            <a:spLocks noGrp="1"/>
          </p:cNvSpPr>
          <p:nvPr>
            <p:ph type="sldNum" sz="quarter" idx="12"/>
          </p:nvPr>
        </p:nvSpPr>
        <p:spPr>
          <a:xfrm>
            <a:off x="3505198" y="6394903"/>
            <a:ext cx="2133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35EF0AE7-132F-134A-B2CC-DA0B903DE908}" type="slidenum">
              <a:rPr kumimoji="0" lang="en-US" sz="1200" b="0" i="0" u="none" strike="noStrike" kern="1200" cap="none" spc="0" normalizeH="0" baseline="0" noProof="0" smtClean="0">
                <a:ln>
                  <a:noFill/>
                </a:ln>
                <a:solidFill>
                  <a:prstClr val="white">
                    <a:lumMod val="95000"/>
                  </a:prstClr>
                </a:solidFill>
                <a:effectLst/>
                <a:uLnTx/>
                <a:uFillTx/>
                <a:latin typeface="Helvetica Light"/>
                <a:ea typeface="+mn-ea"/>
              </a:rPr>
              <a:pPr marL="0" marR="0" lvl="0" indent="0" algn="ct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white">
                  <a:lumMod val="95000"/>
                </a:prstClr>
              </a:solidFill>
              <a:effectLst/>
              <a:uLnTx/>
              <a:uFillTx/>
              <a:latin typeface="Helvetica Light"/>
              <a:ea typeface="+mn-ea"/>
            </a:endParaRPr>
          </a:p>
        </p:txBody>
      </p:sp>
      <p:sp>
        <p:nvSpPr>
          <p:cNvPr id="6" name="Rectangle 5">
            <a:extLst>
              <a:ext uri="{FF2B5EF4-FFF2-40B4-BE49-F238E27FC236}">
                <a16:creationId xmlns:a16="http://schemas.microsoft.com/office/drawing/2014/main" id="{5218632C-A162-44E4-9B64-BFFE1FA8D1B6}"/>
              </a:ext>
            </a:extLst>
          </p:cNvPr>
          <p:cNvSpPr/>
          <p:nvPr/>
        </p:nvSpPr>
        <p:spPr>
          <a:xfrm>
            <a:off x="3227264" y="1096584"/>
            <a:ext cx="2689468" cy="565413"/>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Today’s Training</a:t>
            </a:r>
          </a:p>
        </p:txBody>
      </p:sp>
      <p:sp>
        <p:nvSpPr>
          <p:cNvPr id="12" name="Rectangle 11" descr="Teacher">
            <a:extLst>
              <a:ext uri="{FF2B5EF4-FFF2-40B4-BE49-F238E27FC236}">
                <a16:creationId xmlns:a16="http://schemas.microsoft.com/office/drawing/2014/main" id="{9138D109-99BE-487C-A4B1-1FBBDD44FDBE}"/>
              </a:ext>
            </a:extLst>
          </p:cNvPr>
          <p:cNvSpPr/>
          <p:nvPr/>
        </p:nvSpPr>
        <p:spPr>
          <a:xfrm>
            <a:off x="3505198" y="1069178"/>
            <a:ext cx="390392" cy="56541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Rectangle 8">
            <a:extLst>
              <a:ext uri="{FF2B5EF4-FFF2-40B4-BE49-F238E27FC236}">
                <a16:creationId xmlns:a16="http://schemas.microsoft.com/office/drawing/2014/main" id="{C08B36A0-B506-4E52-954F-85AF22C9A245}"/>
              </a:ext>
            </a:extLst>
          </p:cNvPr>
          <p:cNvSpPr/>
          <p:nvPr/>
        </p:nvSpPr>
        <p:spPr>
          <a:xfrm>
            <a:off x="2732947" y="5731750"/>
            <a:ext cx="3678102" cy="514554"/>
          </a:xfrm>
          <a:prstGeom prst="rect">
            <a:avLst/>
          </a:prstGeom>
          <a:solidFill>
            <a:srgbClr val="F8981D"/>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Using Service Insights Live!</a:t>
            </a:r>
          </a:p>
        </p:txBody>
      </p:sp>
      <p:sp>
        <p:nvSpPr>
          <p:cNvPr id="14" name="Rectangle 13" descr="Laptop">
            <a:extLst>
              <a:ext uri="{FF2B5EF4-FFF2-40B4-BE49-F238E27FC236}">
                <a16:creationId xmlns:a16="http://schemas.microsoft.com/office/drawing/2014/main" id="{7C4DE0F3-F52A-4C33-8659-F6AF91D22838}"/>
              </a:ext>
            </a:extLst>
          </p:cNvPr>
          <p:cNvSpPr/>
          <p:nvPr/>
        </p:nvSpPr>
        <p:spPr>
          <a:xfrm>
            <a:off x="2959060" y="5698903"/>
            <a:ext cx="396132" cy="580247"/>
          </a:xfrm>
          <a:prstGeom prst="rect">
            <a:avLst/>
          </a:prstGeom>
          <a:blipFill>
            <a:blip r:embed="rId5">
              <a:extLst>
                <a:ext uri="{96DAC541-7B7A-43D3-8B79-37D633B846F1}">
                  <asvg:svgBlip xmlns:asvg="http://schemas.microsoft.com/office/drawing/2016/SVG/main" r:embed="rId6"/>
                </a:ext>
              </a:extLst>
            </a:blip>
            <a:srcRect/>
            <a:stretch>
              <a:fillRect l="-25000" r="-25000"/>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20" name="Group 19">
            <a:extLst>
              <a:ext uri="{FF2B5EF4-FFF2-40B4-BE49-F238E27FC236}">
                <a16:creationId xmlns:a16="http://schemas.microsoft.com/office/drawing/2014/main" id="{F4C05C3B-B476-4C5D-8AD8-719E258D1D1A}"/>
              </a:ext>
            </a:extLst>
          </p:cNvPr>
          <p:cNvGrpSpPr/>
          <p:nvPr/>
        </p:nvGrpSpPr>
        <p:grpSpPr>
          <a:xfrm>
            <a:off x="1875699" y="4809503"/>
            <a:ext cx="5392601" cy="617433"/>
            <a:chOff x="1912391" y="5040913"/>
            <a:chExt cx="5392601" cy="617433"/>
          </a:xfrm>
        </p:grpSpPr>
        <p:sp>
          <p:nvSpPr>
            <p:cNvPr id="11" name="Rectangle 10">
              <a:extLst>
                <a:ext uri="{FF2B5EF4-FFF2-40B4-BE49-F238E27FC236}">
                  <a16:creationId xmlns:a16="http://schemas.microsoft.com/office/drawing/2014/main" id="{9E1D66A0-8861-4BC6-90B5-7A47A2885845}"/>
                </a:ext>
              </a:extLst>
            </p:cNvPr>
            <p:cNvSpPr/>
            <p:nvPr/>
          </p:nvSpPr>
          <p:spPr>
            <a:xfrm>
              <a:off x="1912391" y="5097735"/>
              <a:ext cx="5392601" cy="514554"/>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Majority of Regulars are in Service Insights</a:t>
              </a:r>
            </a:p>
          </p:txBody>
        </p:sp>
        <p:pic>
          <p:nvPicPr>
            <p:cNvPr id="16" name="Graphic 15" descr="Group success with solid fill">
              <a:extLst>
                <a:ext uri="{FF2B5EF4-FFF2-40B4-BE49-F238E27FC236}">
                  <a16:creationId xmlns:a16="http://schemas.microsoft.com/office/drawing/2014/main" id="{AFA69CB2-F51C-409C-B77C-63E9310E14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18596" y="5040913"/>
              <a:ext cx="617433" cy="617433"/>
            </a:xfrm>
            <a:prstGeom prst="rect">
              <a:avLst/>
            </a:prstGeom>
          </p:spPr>
        </p:pic>
      </p:grpSp>
      <p:sp>
        <p:nvSpPr>
          <p:cNvPr id="10" name="Rectangle 9">
            <a:extLst>
              <a:ext uri="{FF2B5EF4-FFF2-40B4-BE49-F238E27FC236}">
                <a16:creationId xmlns:a16="http://schemas.microsoft.com/office/drawing/2014/main" id="{A221061C-C1B4-42A3-AFC6-79EC6F22B049}"/>
              </a:ext>
            </a:extLst>
          </p:cNvPr>
          <p:cNvSpPr/>
          <p:nvPr/>
        </p:nvSpPr>
        <p:spPr>
          <a:xfrm>
            <a:off x="4984492" y="3814227"/>
            <a:ext cx="3327181" cy="638960"/>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Start with Live Client Intake</a:t>
            </a:r>
          </a:p>
        </p:txBody>
      </p:sp>
      <p:grpSp>
        <p:nvGrpSpPr>
          <p:cNvPr id="4" name="Group 3">
            <a:extLst>
              <a:ext uri="{FF2B5EF4-FFF2-40B4-BE49-F238E27FC236}">
                <a16:creationId xmlns:a16="http://schemas.microsoft.com/office/drawing/2014/main" id="{AB9538B9-98A1-4572-8F5E-F3828B987BB5}"/>
              </a:ext>
            </a:extLst>
          </p:cNvPr>
          <p:cNvGrpSpPr/>
          <p:nvPr/>
        </p:nvGrpSpPr>
        <p:grpSpPr>
          <a:xfrm>
            <a:off x="1505071" y="3862452"/>
            <a:ext cx="2846648" cy="628053"/>
            <a:chOff x="469305" y="2771673"/>
            <a:chExt cx="4653681" cy="1264384"/>
          </a:xfrm>
        </p:grpSpPr>
        <p:sp>
          <p:nvSpPr>
            <p:cNvPr id="7" name="Rectangle 6">
              <a:extLst>
                <a:ext uri="{FF2B5EF4-FFF2-40B4-BE49-F238E27FC236}">
                  <a16:creationId xmlns:a16="http://schemas.microsoft.com/office/drawing/2014/main" id="{FEC8182A-D231-49BD-BD33-BE3BBED0B7FE}"/>
                </a:ext>
              </a:extLst>
            </p:cNvPr>
            <p:cNvSpPr/>
            <p:nvPr/>
          </p:nvSpPr>
          <p:spPr>
            <a:xfrm>
              <a:off x="469305" y="2771673"/>
              <a:ext cx="4653681" cy="1264384"/>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Start with Paper Forms</a:t>
              </a:r>
            </a:p>
          </p:txBody>
        </p:sp>
        <p:sp>
          <p:nvSpPr>
            <p:cNvPr id="13" name="Rectangle 12" descr="Document">
              <a:extLst>
                <a:ext uri="{FF2B5EF4-FFF2-40B4-BE49-F238E27FC236}">
                  <a16:creationId xmlns:a16="http://schemas.microsoft.com/office/drawing/2014/main" id="{F7E8B08D-3995-472C-B166-058CEB402FEA}"/>
                </a:ext>
              </a:extLst>
            </p:cNvPr>
            <p:cNvSpPr/>
            <p:nvPr/>
          </p:nvSpPr>
          <p:spPr>
            <a:xfrm>
              <a:off x="753319" y="2986373"/>
              <a:ext cx="480662" cy="834981"/>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txBody>
            <a:bodyPr/>
            <a:lstStyle/>
            <a:p>
              <a:endParaRPr lang="en-US" dirty="0"/>
            </a:p>
          </p:txBody>
        </p:sp>
      </p:grpSp>
      <p:pic>
        <p:nvPicPr>
          <p:cNvPr id="18" name="Graphic 17" descr="Chat with solid fill">
            <a:extLst>
              <a:ext uri="{FF2B5EF4-FFF2-40B4-BE49-F238E27FC236}">
                <a16:creationId xmlns:a16="http://schemas.microsoft.com/office/drawing/2014/main" id="{B947EFBD-499B-4AFE-A51A-DA35A8CBB0C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48322" y="3862452"/>
            <a:ext cx="526550" cy="526550"/>
          </a:xfrm>
          <a:prstGeom prst="rect">
            <a:avLst/>
          </a:prstGeom>
        </p:spPr>
      </p:pic>
      <p:sp>
        <p:nvSpPr>
          <p:cNvPr id="8" name="Arrow: Right 7">
            <a:extLst>
              <a:ext uri="{FF2B5EF4-FFF2-40B4-BE49-F238E27FC236}">
                <a16:creationId xmlns:a16="http://schemas.microsoft.com/office/drawing/2014/main" id="{8973B928-56A8-4D7B-97A3-B3871CFE28AA}"/>
              </a:ext>
            </a:extLst>
          </p:cNvPr>
          <p:cNvSpPr/>
          <p:nvPr/>
        </p:nvSpPr>
        <p:spPr>
          <a:xfrm rot="3191640">
            <a:off x="3132444" y="4428285"/>
            <a:ext cx="401028" cy="396132"/>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F5683945-0A48-408C-8BE8-B46D24A461D9}"/>
              </a:ext>
            </a:extLst>
          </p:cNvPr>
          <p:cNvSpPr/>
          <p:nvPr/>
        </p:nvSpPr>
        <p:spPr>
          <a:xfrm rot="7470279">
            <a:off x="6134274" y="4428285"/>
            <a:ext cx="401028" cy="396132"/>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08410952-03B4-4324-AA93-34E058F03AD3}"/>
              </a:ext>
            </a:extLst>
          </p:cNvPr>
          <p:cNvSpPr/>
          <p:nvPr/>
        </p:nvSpPr>
        <p:spPr>
          <a:xfrm rot="5400000">
            <a:off x="4371484" y="5377850"/>
            <a:ext cx="401028" cy="396132"/>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D4ECBDF-5139-3FA5-25A3-7A4DFA7947A7}"/>
              </a:ext>
            </a:extLst>
          </p:cNvPr>
          <p:cNvSpPr/>
          <p:nvPr/>
        </p:nvSpPr>
        <p:spPr>
          <a:xfrm>
            <a:off x="2541722" y="1904137"/>
            <a:ext cx="4060552" cy="635735"/>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a:rPr>
              <a:t>	Volunteers are Trained &amp; Informed</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E705A84E-2043-0BC0-1543-0EFBC8960E38}"/>
              </a:ext>
            </a:extLst>
          </p:cNvPr>
          <p:cNvSpPr/>
          <p:nvPr/>
        </p:nvSpPr>
        <p:spPr>
          <a:xfrm>
            <a:off x="2587531" y="2803168"/>
            <a:ext cx="4060552" cy="635735"/>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a:rPr>
              <a:t>Clients are Informed</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3" name="Graphic 22" descr="Cheers with solid fill">
            <a:extLst>
              <a:ext uri="{FF2B5EF4-FFF2-40B4-BE49-F238E27FC236}">
                <a16:creationId xmlns:a16="http://schemas.microsoft.com/office/drawing/2014/main" id="{195DA66F-F9C6-66BB-3BD3-4EB22D24A55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87531" y="1946487"/>
            <a:ext cx="597003" cy="597003"/>
          </a:xfrm>
          <a:prstGeom prst="rect">
            <a:avLst/>
          </a:prstGeom>
        </p:spPr>
      </p:pic>
      <p:pic>
        <p:nvPicPr>
          <p:cNvPr id="25" name="Graphic 24" descr="Person with idea with solid fill">
            <a:extLst>
              <a:ext uri="{FF2B5EF4-FFF2-40B4-BE49-F238E27FC236}">
                <a16:creationId xmlns:a16="http://schemas.microsoft.com/office/drawing/2014/main" id="{9EF9CA73-C768-6802-D28D-3F40A47CC72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742269" y="2790445"/>
            <a:ext cx="678941" cy="678941"/>
          </a:xfrm>
          <a:prstGeom prst="rect">
            <a:avLst/>
          </a:prstGeom>
        </p:spPr>
      </p:pic>
      <p:sp>
        <p:nvSpPr>
          <p:cNvPr id="26" name="Arrow: Right 25">
            <a:extLst>
              <a:ext uri="{FF2B5EF4-FFF2-40B4-BE49-F238E27FC236}">
                <a16:creationId xmlns:a16="http://schemas.microsoft.com/office/drawing/2014/main" id="{C5BA53DB-3DE7-9519-ECC8-6268F77672B2}"/>
              </a:ext>
            </a:extLst>
          </p:cNvPr>
          <p:cNvSpPr/>
          <p:nvPr/>
        </p:nvSpPr>
        <p:spPr>
          <a:xfrm rot="5400000">
            <a:off x="4417293" y="2502216"/>
            <a:ext cx="401028" cy="396132"/>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463CA32D-473A-90CF-95CE-8E171ECC488F}"/>
              </a:ext>
            </a:extLst>
          </p:cNvPr>
          <p:cNvSpPr/>
          <p:nvPr/>
        </p:nvSpPr>
        <p:spPr>
          <a:xfrm rot="5400000">
            <a:off x="4402983" y="1614043"/>
            <a:ext cx="401028" cy="396132"/>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Arrow: Left-Up 4">
            <a:extLst>
              <a:ext uri="{FF2B5EF4-FFF2-40B4-BE49-F238E27FC236}">
                <a16:creationId xmlns:a16="http://schemas.microsoft.com/office/drawing/2014/main" id="{5F9B558B-EC06-442E-A158-1D5E7594A5FC}"/>
              </a:ext>
            </a:extLst>
          </p:cNvPr>
          <p:cNvSpPr/>
          <p:nvPr/>
        </p:nvSpPr>
        <p:spPr>
          <a:xfrm rot="13468856">
            <a:off x="4265549" y="3343035"/>
            <a:ext cx="788630" cy="827365"/>
          </a:xfrm>
          <a:prstGeom prst="leftUpArrow">
            <a:avLst>
              <a:gd name="adj1" fmla="val 25000"/>
              <a:gd name="adj2" fmla="val 25000"/>
              <a:gd name="adj3" fmla="val 3196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074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par>
                                <p:cTn id="63" presetID="10" presetClass="entr" presetSubtype="0"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8" grpId="0" animBg="1"/>
      <p:bldP spid="17" grpId="0" animBg="1"/>
      <p:bldP spid="19" grpId="0" animBg="1"/>
      <p:bldP spid="15" grpId="0" animBg="1"/>
      <p:bldP spid="21" grpId="0" animBg="1"/>
      <p:bldP spid="26" grpId="0" animBg="1"/>
      <p:bldP spid="27"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14909-2AC5-4A0B-8DD1-E31789FBB194}"/>
              </a:ext>
            </a:extLst>
          </p:cNvPr>
          <p:cNvSpPr>
            <a:spLocks noGrp="1"/>
          </p:cNvSpPr>
          <p:nvPr>
            <p:ph type="title"/>
          </p:nvPr>
        </p:nvSpPr>
        <p:spPr/>
        <p:txBody>
          <a:bodyPr/>
          <a:lstStyle/>
          <a:p>
            <a:r>
              <a:rPr lang="en-US" dirty="0"/>
              <a:t>Goals after today’s training</a:t>
            </a:r>
          </a:p>
        </p:txBody>
      </p:sp>
      <p:sp>
        <p:nvSpPr>
          <p:cNvPr id="3" name="Content Placeholder 2">
            <a:extLst>
              <a:ext uri="{FF2B5EF4-FFF2-40B4-BE49-F238E27FC236}">
                <a16:creationId xmlns:a16="http://schemas.microsoft.com/office/drawing/2014/main" id="{43FC905B-3043-44A8-A6B3-CFE9FE80ADF4}"/>
              </a:ext>
            </a:extLst>
          </p:cNvPr>
          <p:cNvSpPr>
            <a:spLocks noGrp="1"/>
          </p:cNvSpPr>
          <p:nvPr>
            <p:ph idx="1"/>
          </p:nvPr>
        </p:nvSpPr>
        <p:spPr>
          <a:xfrm>
            <a:off x="220717" y="1140276"/>
            <a:ext cx="8705569" cy="6048464"/>
          </a:xfrm>
        </p:spPr>
        <p:txBody>
          <a:bodyPr>
            <a:noAutofit/>
          </a:bodyPr>
          <a:lstStyle/>
          <a:p>
            <a:r>
              <a:rPr lang="en-US" sz="1700" dirty="0">
                <a:latin typeface="Arial" panose="020B0604020202020204" pitchFamily="34" charset="0"/>
                <a:cs typeface="Arial" panose="020B0604020202020204" pitchFamily="34" charset="0"/>
              </a:rPr>
              <a:t>Each volunteer should log into the test site and create at least </a:t>
            </a:r>
            <a:r>
              <a:rPr lang="en-US" sz="1700" b="1" dirty="0">
                <a:latin typeface="Arial" panose="020B0604020202020204" pitchFamily="34" charset="0"/>
                <a:cs typeface="Arial" panose="020B0604020202020204" pitchFamily="34" charset="0"/>
              </a:rPr>
              <a:t>3 fake client profiles &amp; record visits. </a:t>
            </a:r>
            <a:r>
              <a:rPr lang="en-US" sz="1700" dirty="0">
                <a:latin typeface="Arial" panose="020B0604020202020204" pitchFamily="34" charset="0"/>
                <a:cs typeface="Arial" panose="020B0604020202020204" pitchFamily="34" charset="0"/>
              </a:rPr>
              <a:t>Have fun with it!</a:t>
            </a:r>
          </a:p>
          <a:p>
            <a:pPr marL="0" indent="0">
              <a:buNone/>
            </a:pPr>
            <a:endParaRPr lang="en-US" sz="1700" b="1" dirty="0">
              <a:latin typeface="Arial" panose="020B0604020202020204" pitchFamily="34" charset="0"/>
              <a:cs typeface="Arial" panose="020B0604020202020204" pitchFamily="34" charset="0"/>
            </a:endParaRPr>
          </a:p>
          <a:p>
            <a:r>
              <a:rPr lang="en-US" sz="1700" dirty="0">
                <a:latin typeface="Arial" panose="020B0604020202020204" pitchFamily="34" charset="0"/>
                <a:cs typeface="Arial" panose="020B0604020202020204" pitchFamily="34" charset="0"/>
              </a:rPr>
              <a:t>I will email this presentation, your User Manual, and an online form for you to complete. </a:t>
            </a:r>
          </a:p>
          <a:p>
            <a:endParaRPr lang="en-US" sz="1700" dirty="0">
              <a:latin typeface="Arial" panose="020B0604020202020204" pitchFamily="34" charset="0"/>
              <a:cs typeface="Arial" panose="020B0604020202020204" pitchFamily="34" charset="0"/>
            </a:endParaRPr>
          </a:p>
          <a:p>
            <a:r>
              <a:rPr lang="en-US" sz="1700" b="1" dirty="0">
                <a:latin typeface="Arial" panose="020B0604020202020204" pitchFamily="34" charset="0"/>
                <a:cs typeface="Arial" panose="020B0604020202020204" pitchFamily="34" charset="0"/>
              </a:rPr>
              <a:t>I will follow up with your Agency Manager in about 1 week to see how it’s going! </a:t>
            </a:r>
            <a:r>
              <a:rPr lang="en-US" sz="1700" b="1" dirty="0">
                <a:latin typeface="Arial" panose="020B0604020202020204" pitchFamily="34" charset="0"/>
                <a:cs typeface="Arial" panose="020B0604020202020204" pitchFamily="34" charset="0"/>
                <a:sym typeface="Wingdings" panose="05000000000000000000" pitchFamily="2" charset="2"/>
              </a:rPr>
              <a:t> </a:t>
            </a:r>
            <a:r>
              <a:rPr lang="en-US" sz="1700" dirty="0">
                <a:latin typeface="Arial" panose="020B0604020202020204" pitchFamily="34" charset="0"/>
                <a:cs typeface="Arial" panose="020B0604020202020204" pitchFamily="34" charset="0"/>
                <a:sym typeface="Wingdings" panose="05000000000000000000" pitchFamily="2" charset="2"/>
              </a:rPr>
              <a:t>We’ll schedule a time for you to receive your laptop and barcode scanner.</a:t>
            </a:r>
          </a:p>
          <a:p>
            <a:endParaRPr lang="en-US" sz="1700" b="1" dirty="0">
              <a:latin typeface="Arial" panose="020B0604020202020204" pitchFamily="34" charset="0"/>
              <a:cs typeface="Arial" panose="020B0604020202020204" pitchFamily="34" charset="0"/>
              <a:sym typeface="Wingdings" panose="05000000000000000000" pitchFamily="2" charset="2"/>
            </a:endParaRPr>
          </a:p>
          <a:p>
            <a:r>
              <a:rPr lang="en-US" sz="1700" dirty="0">
                <a:latin typeface="Arial" panose="020B0604020202020204" pitchFamily="34" charset="0"/>
                <a:cs typeface="Arial" panose="020B0604020202020204" pitchFamily="34" charset="0"/>
                <a:sym typeface="Wingdings" panose="05000000000000000000" pitchFamily="2" charset="2"/>
              </a:rPr>
              <a:t>You will consider…</a:t>
            </a:r>
          </a:p>
          <a:p>
            <a:pPr marL="800100" lvl="1" indent="-342900">
              <a:buFont typeface="+mj-lt"/>
              <a:buAutoNum type="arabicPeriod"/>
            </a:pPr>
            <a:r>
              <a:rPr lang="en-US" sz="1700" dirty="0">
                <a:solidFill>
                  <a:schemeClr val="accent6"/>
                </a:solidFill>
                <a:latin typeface="Arial" panose="020B0604020202020204" pitchFamily="34" charset="0"/>
                <a:cs typeface="Arial" panose="020B0604020202020204" pitchFamily="34" charset="0"/>
                <a:sym typeface="Wingdings" panose="05000000000000000000" pitchFamily="2" charset="2"/>
              </a:rPr>
              <a:t>Will you start with paper intake forms or live intake?</a:t>
            </a:r>
          </a:p>
          <a:p>
            <a:pPr marL="800100" lvl="1" indent="-342900">
              <a:buFont typeface="+mj-lt"/>
              <a:buAutoNum type="arabicPeriod"/>
            </a:pPr>
            <a:r>
              <a:rPr lang="en-US" sz="1700" dirty="0">
                <a:solidFill>
                  <a:schemeClr val="accent6"/>
                </a:solidFill>
                <a:latin typeface="Arial" panose="020B0604020202020204" pitchFamily="34" charset="0"/>
                <a:cs typeface="Arial" panose="020B0604020202020204" pitchFamily="34" charset="0"/>
                <a:sym typeface="Wingdings" panose="05000000000000000000" pitchFamily="2" charset="2"/>
              </a:rPr>
              <a:t>When will your volunteers receive training?</a:t>
            </a:r>
          </a:p>
          <a:p>
            <a:pPr marL="800100" lvl="1" indent="-342900">
              <a:buFont typeface="+mj-lt"/>
              <a:buAutoNum type="arabicPeriod"/>
            </a:pPr>
            <a:r>
              <a:rPr lang="en-US" sz="1700" dirty="0">
                <a:solidFill>
                  <a:schemeClr val="accent6"/>
                </a:solidFill>
                <a:latin typeface="Arial" panose="020B0604020202020204" pitchFamily="34" charset="0"/>
                <a:cs typeface="Arial" panose="020B0604020202020204" pitchFamily="34" charset="0"/>
                <a:sym typeface="Wingdings" panose="05000000000000000000" pitchFamily="2" charset="2"/>
              </a:rPr>
              <a:t>When will you start sharing info about SI with clients? </a:t>
            </a:r>
          </a:p>
          <a:p>
            <a:endParaRPr lang="en-US" sz="1700" b="1" dirty="0">
              <a:latin typeface="Arial" panose="020B0604020202020204" pitchFamily="34" charset="0"/>
              <a:cs typeface="Arial" panose="020B0604020202020204" pitchFamily="34" charset="0"/>
              <a:sym typeface="Wingdings" panose="05000000000000000000" pitchFamily="2" charset="2"/>
            </a:endParaRPr>
          </a:p>
          <a:p>
            <a:r>
              <a:rPr lang="en-US" sz="1700" dirty="0">
                <a:latin typeface="Arial" panose="020B0604020202020204" pitchFamily="34" charset="0"/>
                <a:cs typeface="Arial" panose="020B0604020202020204" pitchFamily="34" charset="0"/>
              </a:rPr>
              <a:t>We’ll decide when you want to “go live” with SI. I’ll be there to help! We can strategize together how you’ll incorporate SI at your pantry. </a:t>
            </a:r>
          </a:p>
          <a:p>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800"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97BB98B-EB41-42BE-AA9E-E0BD54A192FC}"/>
              </a:ext>
            </a:extLst>
          </p:cNvPr>
          <p:cNvSpPr>
            <a:spLocks noGrp="1"/>
          </p:cNvSpPr>
          <p:nvPr>
            <p:ph type="sldNum" sz="quarter" idx="12"/>
          </p:nvPr>
        </p:nvSpPr>
        <p:spPr/>
        <p:txBody>
          <a:bodyPr/>
          <a:lstStyle/>
          <a:p>
            <a:fld id="{35EF0AE7-132F-134A-B2CC-DA0B903DE908}" type="slidenum">
              <a:rPr lang="en-US" smtClean="0"/>
              <a:t>31</a:t>
            </a:fld>
            <a:endParaRPr lang="en-US" dirty="0"/>
          </a:p>
        </p:txBody>
      </p:sp>
    </p:spTree>
    <p:extLst>
      <p:ext uri="{BB962C8B-B14F-4D97-AF65-F5344CB8AC3E}">
        <p14:creationId xmlns:p14="http://schemas.microsoft.com/office/powerpoint/2010/main" val="1695059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DFB68-C8CF-CB2A-1014-91170C5F31F9}"/>
              </a:ext>
            </a:extLst>
          </p:cNvPr>
          <p:cNvSpPr>
            <a:spLocks noGrp="1"/>
          </p:cNvSpPr>
          <p:nvPr>
            <p:ph type="title"/>
          </p:nvPr>
        </p:nvSpPr>
        <p:spPr/>
        <p:txBody>
          <a:bodyPr/>
          <a:lstStyle/>
          <a:p>
            <a:r>
              <a:rPr lang="en-US" dirty="0"/>
              <a:t>Our Goals</a:t>
            </a:r>
          </a:p>
        </p:txBody>
      </p:sp>
      <p:sp>
        <p:nvSpPr>
          <p:cNvPr id="3" name="Content Placeholder 2">
            <a:extLst>
              <a:ext uri="{FF2B5EF4-FFF2-40B4-BE49-F238E27FC236}">
                <a16:creationId xmlns:a16="http://schemas.microsoft.com/office/drawing/2014/main" id="{01F4470D-65E9-8BF3-709F-795C3EA9876B}"/>
              </a:ext>
            </a:extLst>
          </p:cNvPr>
          <p:cNvSpPr>
            <a:spLocks noGrp="1"/>
          </p:cNvSpPr>
          <p:nvPr>
            <p:ph idx="1"/>
          </p:nvPr>
        </p:nvSpPr>
        <p:spPr>
          <a:xfrm>
            <a:off x="457201" y="1140277"/>
            <a:ext cx="8229599" cy="4818010"/>
          </a:xfrm>
        </p:spPr>
        <p:txBody>
          <a:bodyPr/>
          <a:lstStyle/>
          <a:p>
            <a:pPr marL="0" indent="0">
              <a:buNone/>
            </a:pPr>
            <a:r>
              <a:rPr lang="en-US" dirty="0"/>
              <a:t>You will … </a:t>
            </a:r>
          </a:p>
          <a:p>
            <a:pPr marL="0" indent="0">
              <a:buNone/>
            </a:pPr>
            <a:endParaRPr lang="en-US" dirty="0"/>
          </a:p>
          <a:p>
            <a:r>
              <a:rPr lang="en-US" dirty="0"/>
              <a:t>Understand how the Service Insights system works</a:t>
            </a:r>
          </a:p>
          <a:p>
            <a:r>
              <a:rPr lang="en-US" dirty="0"/>
              <a:t>Understand your options for using Service Insights at your pantry </a:t>
            </a:r>
          </a:p>
          <a:p>
            <a:r>
              <a:rPr lang="en-US" dirty="0"/>
              <a:t>Learn how CAFB will support your use of Service Insights</a:t>
            </a:r>
          </a:p>
          <a:p>
            <a:r>
              <a:rPr lang="en-US" dirty="0"/>
              <a:t>Feel confident in explaining Service Insights to your clients and fellow volunteers/staff</a:t>
            </a:r>
          </a:p>
          <a:p>
            <a:r>
              <a:rPr lang="en-US" dirty="0"/>
              <a:t>Know what steps to take next </a:t>
            </a:r>
          </a:p>
          <a:p>
            <a:pPr lvl="1"/>
            <a:r>
              <a:rPr lang="en-US" dirty="0"/>
              <a:t>You’ll get everything in a follow-up email</a:t>
            </a:r>
          </a:p>
        </p:txBody>
      </p:sp>
      <p:sp>
        <p:nvSpPr>
          <p:cNvPr id="4" name="Slide Number Placeholder 3">
            <a:extLst>
              <a:ext uri="{FF2B5EF4-FFF2-40B4-BE49-F238E27FC236}">
                <a16:creationId xmlns:a16="http://schemas.microsoft.com/office/drawing/2014/main" id="{D3BD3F71-D6BC-65BB-5E9F-4EB5E5D5EA20}"/>
              </a:ext>
            </a:extLst>
          </p:cNvPr>
          <p:cNvSpPr>
            <a:spLocks noGrp="1"/>
          </p:cNvSpPr>
          <p:nvPr>
            <p:ph type="sldNum" sz="quarter" idx="12"/>
          </p:nvPr>
        </p:nvSpPr>
        <p:spPr/>
        <p:txBody>
          <a:bodyPr/>
          <a:lstStyle/>
          <a:p>
            <a:fld id="{35EF0AE7-132F-134A-B2CC-DA0B903DE908}" type="slidenum">
              <a:rPr lang="en-US" smtClean="0"/>
              <a:t>4</a:t>
            </a:fld>
            <a:endParaRPr lang="en-US"/>
          </a:p>
        </p:txBody>
      </p:sp>
    </p:spTree>
    <p:extLst>
      <p:ext uri="{BB962C8B-B14F-4D97-AF65-F5344CB8AC3E}">
        <p14:creationId xmlns:p14="http://schemas.microsoft.com/office/powerpoint/2010/main" val="925177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04D33-7901-4868-BBE3-B63735B6E821}"/>
              </a:ext>
            </a:extLst>
          </p:cNvPr>
          <p:cNvSpPr>
            <a:spLocks noGrp="1"/>
          </p:cNvSpPr>
          <p:nvPr>
            <p:ph type="title"/>
          </p:nvPr>
        </p:nvSpPr>
        <p:spPr/>
        <p:txBody>
          <a:bodyPr/>
          <a:lstStyle/>
          <a:p>
            <a:r>
              <a:rPr lang="en-US" dirty="0"/>
              <a:t>What is Service Insights (SI)?</a:t>
            </a:r>
          </a:p>
        </p:txBody>
      </p:sp>
      <p:sp>
        <p:nvSpPr>
          <p:cNvPr id="4" name="Slide Number Placeholder 3">
            <a:extLst>
              <a:ext uri="{FF2B5EF4-FFF2-40B4-BE49-F238E27FC236}">
                <a16:creationId xmlns:a16="http://schemas.microsoft.com/office/drawing/2014/main" id="{04E298B7-8859-4970-8DF6-97C46DCD4A4B}"/>
              </a:ext>
            </a:extLst>
          </p:cNvPr>
          <p:cNvSpPr>
            <a:spLocks noGrp="1"/>
          </p:cNvSpPr>
          <p:nvPr>
            <p:ph type="sldNum" sz="quarter" idx="12"/>
          </p:nvPr>
        </p:nvSpPr>
        <p:spPr/>
        <p:txBody>
          <a:bodyPr/>
          <a:lstStyle/>
          <a:p>
            <a:fld id="{35EF0AE7-132F-134A-B2CC-DA0B903DE908}" type="slidenum">
              <a:rPr lang="en-US" smtClean="0"/>
              <a:t>5</a:t>
            </a:fld>
            <a:endParaRPr lang="en-US"/>
          </a:p>
        </p:txBody>
      </p:sp>
      <p:sp>
        <p:nvSpPr>
          <p:cNvPr id="3" name="TextBox 2">
            <a:extLst>
              <a:ext uri="{FF2B5EF4-FFF2-40B4-BE49-F238E27FC236}">
                <a16:creationId xmlns:a16="http://schemas.microsoft.com/office/drawing/2014/main" id="{857A3A5E-4397-4311-8BF2-8274309EBF3F}"/>
              </a:ext>
            </a:extLst>
          </p:cNvPr>
          <p:cNvSpPr txBox="1"/>
          <p:nvPr/>
        </p:nvSpPr>
        <p:spPr>
          <a:xfrm>
            <a:off x="5599264" y="1520785"/>
            <a:ext cx="3320801" cy="3816429"/>
          </a:xfrm>
          <a:prstGeom prst="rect">
            <a:avLst/>
          </a:prstGeom>
          <a:noFill/>
        </p:spPr>
        <p:txBody>
          <a:bodyPr wrap="square" rtlCol="0">
            <a:spAutoFit/>
          </a:bodyPr>
          <a:lstStyle/>
          <a:p>
            <a:r>
              <a:rPr lang="en-US" sz="2200" dirty="0">
                <a:solidFill>
                  <a:schemeClr val="accent6"/>
                </a:solidFill>
                <a:latin typeface="Helvetica"/>
                <a:cs typeface="Helvetica"/>
              </a:rPr>
              <a:t>Service Insights is an initiative for food banks across the country to equip themselves with information tools to learn more about the communities we serve.</a:t>
            </a:r>
          </a:p>
          <a:p>
            <a:endParaRPr lang="en-US" sz="2200" dirty="0">
              <a:solidFill>
                <a:schemeClr val="accent6"/>
              </a:solidFill>
              <a:latin typeface="Helvetica"/>
              <a:cs typeface="Helvetica"/>
            </a:endParaRPr>
          </a:p>
          <a:p>
            <a:r>
              <a:rPr lang="en-US" sz="2200" dirty="0">
                <a:solidFill>
                  <a:schemeClr val="accent6"/>
                </a:solidFill>
                <a:latin typeface="Helvetica"/>
                <a:cs typeface="Helvetica"/>
              </a:rPr>
              <a:t>We can’t meet the needs of our community if we don’t understand them. </a:t>
            </a:r>
          </a:p>
        </p:txBody>
      </p:sp>
      <p:pic>
        <p:nvPicPr>
          <p:cNvPr id="6" name="Picture 5" descr="A picture containing person, sport&#10;&#10;Description automatically generated">
            <a:extLst>
              <a:ext uri="{FF2B5EF4-FFF2-40B4-BE49-F238E27FC236}">
                <a16:creationId xmlns:a16="http://schemas.microsoft.com/office/drawing/2014/main" id="{62F9F7FE-D21B-44AB-94AA-93BBCCD25491}"/>
              </a:ext>
            </a:extLst>
          </p:cNvPr>
          <p:cNvPicPr>
            <a:picLocks noChangeAspect="1"/>
          </p:cNvPicPr>
          <p:nvPr/>
        </p:nvPicPr>
        <p:blipFill rotWithShape="1">
          <a:blip r:embed="rId3"/>
          <a:srcRect r="4120"/>
          <a:stretch/>
        </p:blipFill>
        <p:spPr>
          <a:xfrm>
            <a:off x="-844305" y="1707454"/>
            <a:ext cx="6283571" cy="3676574"/>
          </a:xfrm>
          <a:prstGeom prst="rect">
            <a:avLst/>
          </a:prstGeom>
        </p:spPr>
      </p:pic>
      <p:sp>
        <p:nvSpPr>
          <p:cNvPr id="7" name="TextBox 6">
            <a:extLst>
              <a:ext uri="{FF2B5EF4-FFF2-40B4-BE49-F238E27FC236}">
                <a16:creationId xmlns:a16="http://schemas.microsoft.com/office/drawing/2014/main" id="{5EEE6F50-7D5C-4827-98AD-8E736BB7DAA1}"/>
              </a:ext>
            </a:extLst>
          </p:cNvPr>
          <p:cNvSpPr txBox="1"/>
          <p:nvPr/>
        </p:nvSpPr>
        <p:spPr>
          <a:xfrm>
            <a:off x="1525075" y="5736515"/>
            <a:ext cx="6283572" cy="430887"/>
          </a:xfrm>
          <a:prstGeom prst="rect">
            <a:avLst/>
          </a:prstGeom>
          <a:noFill/>
        </p:spPr>
        <p:txBody>
          <a:bodyPr wrap="square" rtlCol="0">
            <a:spAutoFit/>
          </a:bodyPr>
          <a:lstStyle/>
          <a:p>
            <a:pPr algn="ctr"/>
            <a:r>
              <a:rPr lang="en-US" sz="2200" b="1" dirty="0">
                <a:solidFill>
                  <a:schemeClr val="accent3"/>
                </a:solidFill>
                <a:latin typeface="Helvetica"/>
                <a:cs typeface="Helvetica"/>
              </a:rPr>
              <a:t>*unduplicated data to drive decision-making*</a:t>
            </a:r>
          </a:p>
        </p:txBody>
      </p:sp>
    </p:spTree>
    <p:extLst>
      <p:ext uri="{BB962C8B-B14F-4D97-AF65-F5344CB8AC3E}">
        <p14:creationId xmlns:p14="http://schemas.microsoft.com/office/powerpoint/2010/main" val="3231410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1905-A0AA-4FF1-B9A0-3B7EC49284C9}"/>
              </a:ext>
            </a:extLst>
          </p:cNvPr>
          <p:cNvSpPr>
            <a:spLocks noGrp="1"/>
          </p:cNvSpPr>
          <p:nvPr>
            <p:ph type="title"/>
          </p:nvPr>
        </p:nvSpPr>
        <p:spPr/>
        <p:txBody>
          <a:bodyPr/>
          <a:lstStyle/>
          <a:p>
            <a:r>
              <a:rPr lang="en-US" dirty="0"/>
              <a:t>Service Insights is Digital Client Intake</a:t>
            </a:r>
          </a:p>
        </p:txBody>
      </p:sp>
      <p:sp>
        <p:nvSpPr>
          <p:cNvPr id="3" name="Content Placeholder 2">
            <a:extLst>
              <a:ext uri="{FF2B5EF4-FFF2-40B4-BE49-F238E27FC236}">
                <a16:creationId xmlns:a16="http://schemas.microsoft.com/office/drawing/2014/main" id="{56705F69-6D2D-2429-CA00-060ACF1BFA4D}"/>
              </a:ext>
            </a:extLst>
          </p:cNvPr>
          <p:cNvSpPr>
            <a:spLocks noGrp="1"/>
          </p:cNvSpPr>
          <p:nvPr>
            <p:ph idx="1"/>
          </p:nvPr>
        </p:nvSpPr>
        <p:spPr>
          <a:xfrm>
            <a:off x="228600" y="2030137"/>
            <a:ext cx="8686800" cy="4392560"/>
          </a:xfrm>
        </p:spPr>
        <p:txBody>
          <a:bodyPr>
            <a:normAutofit fontScale="85000" lnSpcReduction="10000"/>
          </a:bodyPr>
          <a:lstStyle/>
          <a:p>
            <a:endParaRPr lang="en-US" sz="2600" dirty="0"/>
          </a:p>
          <a:p>
            <a:endParaRPr lang="en-US" sz="2600" dirty="0"/>
          </a:p>
          <a:p>
            <a:endParaRPr lang="en-US" sz="2600" dirty="0"/>
          </a:p>
          <a:p>
            <a:endParaRPr lang="en-US" sz="2600" dirty="0"/>
          </a:p>
          <a:p>
            <a:r>
              <a:rPr lang="en-US" sz="2600" dirty="0"/>
              <a:t>Client intake is collecting basic demographic data from people receiving food</a:t>
            </a:r>
          </a:p>
          <a:p>
            <a:pPr lvl="1"/>
            <a:r>
              <a:rPr lang="en-US" dirty="0"/>
              <a:t>Such as: name, age, ethnicity, household members</a:t>
            </a:r>
          </a:p>
          <a:p>
            <a:pPr lvl="1"/>
            <a:endParaRPr lang="en-US" dirty="0"/>
          </a:p>
          <a:p>
            <a:r>
              <a:rPr lang="en-US" sz="2600" dirty="0">
                <a:solidFill>
                  <a:schemeClr val="accent6"/>
                </a:solidFill>
              </a:rPr>
              <a:t>Service Insights is client intake using a computer system – quick, fast, and easy! You’ll get up-to-the-minute reports on your impact. </a:t>
            </a:r>
          </a:p>
          <a:p>
            <a:endParaRPr lang="en-US" sz="2600" dirty="0"/>
          </a:p>
          <a:p>
            <a:r>
              <a:rPr lang="en-US" sz="2600" dirty="0">
                <a:solidFill>
                  <a:schemeClr val="accent6"/>
                </a:solidFill>
              </a:rPr>
              <a:t>The system is developed by Feeding America specifically for food banks and food pantries</a:t>
            </a:r>
          </a:p>
        </p:txBody>
      </p:sp>
      <p:sp>
        <p:nvSpPr>
          <p:cNvPr id="4" name="Slide Number Placeholder 3">
            <a:extLst>
              <a:ext uri="{FF2B5EF4-FFF2-40B4-BE49-F238E27FC236}">
                <a16:creationId xmlns:a16="http://schemas.microsoft.com/office/drawing/2014/main" id="{6619DFBF-94F2-956A-05E9-198F29CA4D7A}"/>
              </a:ext>
            </a:extLst>
          </p:cNvPr>
          <p:cNvSpPr>
            <a:spLocks noGrp="1"/>
          </p:cNvSpPr>
          <p:nvPr>
            <p:ph type="sldNum" sz="quarter" idx="12"/>
          </p:nvPr>
        </p:nvSpPr>
        <p:spPr/>
        <p:txBody>
          <a:bodyPr/>
          <a:lstStyle/>
          <a:p>
            <a:fld id="{35EF0AE7-132F-134A-B2CC-DA0B903DE908}" type="slidenum">
              <a:rPr lang="en-US" smtClean="0"/>
              <a:t>6</a:t>
            </a:fld>
            <a:endParaRPr lang="en-US"/>
          </a:p>
        </p:txBody>
      </p:sp>
      <p:pic>
        <p:nvPicPr>
          <p:cNvPr id="5" name="Picture 4">
            <a:extLst>
              <a:ext uri="{FF2B5EF4-FFF2-40B4-BE49-F238E27FC236}">
                <a16:creationId xmlns:a16="http://schemas.microsoft.com/office/drawing/2014/main" id="{3F8B67FB-383B-3413-7709-871250F84328}"/>
              </a:ext>
            </a:extLst>
          </p:cNvPr>
          <p:cNvPicPr>
            <a:picLocks noChangeAspect="1"/>
          </p:cNvPicPr>
          <p:nvPr/>
        </p:nvPicPr>
        <p:blipFill>
          <a:blip r:embed="rId2"/>
          <a:stretch>
            <a:fillRect/>
          </a:stretch>
        </p:blipFill>
        <p:spPr>
          <a:xfrm>
            <a:off x="1837189" y="1053252"/>
            <a:ext cx="5186251" cy="2375748"/>
          </a:xfrm>
          <a:prstGeom prst="rect">
            <a:avLst/>
          </a:prstGeom>
          <a:ln>
            <a:solidFill>
              <a:schemeClr val="accent1"/>
            </a:solidFill>
          </a:ln>
        </p:spPr>
      </p:pic>
    </p:spTree>
    <p:extLst>
      <p:ext uri="{BB962C8B-B14F-4D97-AF65-F5344CB8AC3E}">
        <p14:creationId xmlns:p14="http://schemas.microsoft.com/office/powerpoint/2010/main" val="1863815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04D33-7901-4868-BBE3-B63735B6E821}"/>
              </a:ext>
            </a:extLst>
          </p:cNvPr>
          <p:cNvSpPr>
            <a:spLocks noGrp="1"/>
          </p:cNvSpPr>
          <p:nvPr>
            <p:ph type="title"/>
          </p:nvPr>
        </p:nvSpPr>
        <p:spPr>
          <a:xfrm>
            <a:off x="1799988" y="111998"/>
            <a:ext cx="7344012" cy="1143000"/>
          </a:xfrm>
        </p:spPr>
        <p:txBody>
          <a:bodyPr>
            <a:normAutofit/>
          </a:bodyPr>
          <a:lstStyle/>
          <a:p>
            <a:r>
              <a:rPr lang="en-US" dirty="0"/>
              <a:t>Benefits to You, Our CAFB Partners</a:t>
            </a:r>
            <a:endParaRPr lang="en-US" sz="3600" dirty="0"/>
          </a:p>
        </p:txBody>
      </p:sp>
      <p:sp>
        <p:nvSpPr>
          <p:cNvPr id="4" name="Slide Number Placeholder 3">
            <a:extLst>
              <a:ext uri="{FF2B5EF4-FFF2-40B4-BE49-F238E27FC236}">
                <a16:creationId xmlns:a16="http://schemas.microsoft.com/office/drawing/2014/main" id="{04E298B7-8859-4970-8DF6-97C46DCD4A4B}"/>
              </a:ext>
            </a:extLst>
          </p:cNvPr>
          <p:cNvSpPr>
            <a:spLocks noGrp="1"/>
          </p:cNvSpPr>
          <p:nvPr>
            <p:ph type="sldNum" sz="quarter" idx="12"/>
          </p:nvPr>
        </p:nvSpPr>
        <p:spPr/>
        <p:txBody>
          <a:bodyPr/>
          <a:lstStyle/>
          <a:p>
            <a:fld id="{35EF0AE7-132F-134A-B2CC-DA0B903DE908}" type="slidenum">
              <a:rPr lang="en-US" smtClean="0"/>
              <a:t>7</a:t>
            </a:fld>
            <a:endParaRPr lang="en-US"/>
          </a:p>
        </p:txBody>
      </p:sp>
      <p:sp>
        <p:nvSpPr>
          <p:cNvPr id="3" name="TextBox 2">
            <a:extLst>
              <a:ext uri="{FF2B5EF4-FFF2-40B4-BE49-F238E27FC236}">
                <a16:creationId xmlns:a16="http://schemas.microsoft.com/office/drawing/2014/main" id="{857A3A5E-4397-4311-8BF2-8274309EBF3F}"/>
              </a:ext>
            </a:extLst>
          </p:cNvPr>
          <p:cNvSpPr txBox="1"/>
          <p:nvPr/>
        </p:nvSpPr>
        <p:spPr>
          <a:xfrm>
            <a:off x="198305" y="1038467"/>
            <a:ext cx="4917158" cy="6247864"/>
          </a:xfrm>
          <a:prstGeom prst="rect">
            <a:avLst/>
          </a:prstGeom>
          <a:noFill/>
        </p:spPr>
        <p:txBody>
          <a:bodyPr wrap="square" rtlCol="0">
            <a:spAutoFit/>
          </a:bodyPr>
          <a:lstStyle/>
          <a:p>
            <a:pPr marL="342900" indent="-342900">
              <a:spcBef>
                <a:spcPct val="20000"/>
              </a:spcBef>
              <a:buSzPct val="100000"/>
              <a:buBlip>
                <a:blip r:embed="rId2"/>
              </a:buBlip>
            </a:pPr>
            <a:r>
              <a:rPr lang="en-US" sz="2000" dirty="0">
                <a:solidFill>
                  <a:schemeClr val="accent6"/>
                </a:solidFill>
                <a:latin typeface="Helvetica"/>
                <a:cs typeface="Helvetica"/>
              </a:rPr>
              <a:t>Minimize paperwork</a:t>
            </a:r>
          </a:p>
          <a:p>
            <a:pPr>
              <a:spcBef>
                <a:spcPct val="20000"/>
              </a:spcBef>
              <a:buSzPct val="100000"/>
            </a:pPr>
            <a:endParaRPr lang="en-US" sz="2000" dirty="0">
              <a:solidFill>
                <a:schemeClr val="accent6"/>
              </a:solidFill>
              <a:latin typeface="Helvetica"/>
              <a:cs typeface="Helvetica"/>
            </a:endParaRPr>
          </a:p>
          <a:p>
            <a:pPr marL="342900" indent="-342900">
              <a:spcBef>
                <a:spcPct val="20000"/>
              </a:spcBef>
              <a:buSzPct val="100000"/>
              <a:buBlip>
                <a:blip r:embed="rId2"/>
              </a:buBlip>
            </a:pPr>
            <a:r>
              <a:rPr lang="en-US" sz="2000" dirty="0">
                <a:solidFill>
                  <a:schemeClr val="accent6"/>
                </a:solidFill>
                <a:latin typeface="Helvetica"/>
                <a:cs typeface="Helvetica"/>
              </a:rPr>
              <a:t>Track food and non-food services in one system</a:t>
            </a:r>
          </a:p>
          <a:p>
            <a:pPr>
              <a:spcBef>
                <a:spcPct val="20000"/>
              </a:spcBef>
              <a:buSzPct val="100000"/>
            </a:pPr>
            <a:endParaRPr lang="en-US" sz="2000" dirty="0">
              <a:solidFill>
                <a:schemeClr val="accent6"/>
              </a:solidFill>
              <a:latin typeface="Helvetica"/>
              <a:cs typeface="Helvetica"/>
            </a:endParaRPr>
          </a:p>
          <a:p>
            <a:pPr marL="342900" indent="-342900">
              <a:spcBef>
                <a:spcPct val="20000"/>
              </a:spcBef>
              <a:buSzPct val="100000"/>
              <a:buBlip>
                <a:blip r:embed="rId2"/>
              </a:buBlip>
            </a:pPr>
            <a:r>
              <a:rPr lang="en-US" sz="2000" dirty="0">
                <a:solidFill>
                  <a:schemeClr val="accent6"/>
                </a:solidFill>
                <a:latin typeface="Helvetica"/>
                <a:cs typeface="Helvetica"/>
              </a:rPr>
              <a:t>Use reports to easily provide info for grants </a:t>
            </a:r>
          </a:p>
          <a:p>
            <a:pPr>
              <a:spcBef>
                <a:spcPct val="20000"/>
              </a:spcBef>
              <a:buSzPct val="100000"/>
            </a:pPr>
            <a:endParaRPr lang="en-US" sz="2000" dirty="0">
              <a:solidFill>
                <a:schemeClr val="accent6"/>
              </a:solidFill>
              <a:latin typeface="Helvetica"/>
              <a:cs typeface="Helvetica"/>
            </a:endParaRPr>
          </a:p>
          <a:p>
            <a:pPr marL="342900" indent="-342900">
              <a:spcBef>
                <a:spcPct val="20000"/>
              </a:spcBef>
              <a:buSzPct val="100000"/>
              <a:buBlip>
                <a:blip r:embed="rId2"/>
              </a:buBlip>
            </a:pPr>
            <a:r>
              <a:rPr lang="en-US" sz="2000" dirty="0">
                <a:solidFill>
                  <a:schemeClr val="accent6"/>
                </a:solidFill>
                <a:latin typeface="Helvetica"/>
                <a:cs typeface="Helvetica"/>
              </a:rPr>
              <a:t>Order more appropriate food for your pantry</a:t>
            </a:r>
          </a:p>
          <a:p>
            <a:pPr>
              <a:spcBef>
                <a:spcPct val="20000"/>
              </a:spcBef>
              <a:buSzPct val="100000"/>
            </a:pPr>
            <a:endParaRPr lang="en-US" sz="2000" dirty="0">
              <a:solidFill>
                <a:schemeClr val="accent6"/>
              </a:solidFill>
              <a:latin typeface="Helvetica"/>
              <a:cs typeface="Helvetica"/>
            </a:endParaRPr>
          </a:p>
          <a:p>
            <a:pPr marL="342900" indent="-342900">
              <a:spcBef>
                <a:spcPct val="20000"/>
              </a:spcBef>
              <a:buSzPct val="100000"/>
              <a:buBlip>
                <a:blip r:embed="rId2"/>
              </a:buBlip>
            </a:pPr>
            <a:r>
              <a:rPr lang="en-US" sz="2000" dirty="0">
                <a:solidFill>
                  <a:schemeClr val="accent6"/>
                </a:solidFill>
                <a:latin typeface="Helvetica"/>
                <a:cs typeface="Helvetica"/>
              </a:rPr>
              <a:t>Analyze and change your outreach</a:t>
            </a:r>
          </a:p>
          <a:p>
            <a:pPr>
              <a:spcBef>
                <a:spcPct val="20000"/>
              </a:spcBef>
              <a:buSzPct val="100000"/>
            </a:pPr>
            <a:endParaRPr lang="en-US" sz="2000" dirty="0">
              <a:solidFill>
                <a:schemeClr val="accent6"/>
              </a:solidFill>
              <a:latin typeface="Helvetica"/>
              <a:cs typeface="Helvetica"/>
            </a:endParaRPr>
          </a:p>
          <a:p>
            <a:pPr marL="342900" indent="-342900">
              <a:spcBef>
                <a:spcPct val="20000"/>
              </a:spcBef>
              <a:buSzPct val="100000"/>
              <a:buBlip>
                <a:blip r:embed="rId2"/>
              </a:buBlip>
            </a:pPr>
            <a:r>
              <a:rPr lang="en-US" sz="2000" dirty="0">
                <a:solidFill>
                  <a:schemeClr val="accent6"/>
                </a:solidFill>
                <a:latin typeface="Helvetica"/>
                <a:cs typeface="Helvetica"/>
              </a:rPr>
              <a:t>Ongoing system support from CAFB</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pic>
        <p:nvPicPr>
          <p:cNvPr id="8" name="Picture 7" descr="A group of people in a room&#10;&#10;Description automatically generated with medium confidence">
            <a:extLst>
              <a:ext uri="{FF2B5EF4-FFF2-40B4-BE49-F238E27FC236}">
                <a16:creationId xmlns:a16="http://schemas.microsoft.com/office/drawing/2014/main" id="{F480AD1A-8A99-41AE-85F1-079C163CA619}"/>
              </a:ext>
            </a:extLst>
          </p:cNvPr>
          <p:cNvPicPr>
            <a:picLocks noChangeAspect="1"/>
          </p:cNvPicPr>
          <p:nvPr/>
        </p:nvPicPr>
        <p:blipFill rotWithShape="1">
          <a:blip r:embed="rId3"/>
          <a:srcRect l="16684" r="16684"/>
          <a:stretch/>
        </p:blipFill>
        <p:spPr>
          <a:xfrm>
            <a:off x="5115463" y="1502687"/>
            <a:ext cx="4100254" cy="4100254"/>
          </a:xfrm>
          <a:prstGeom prst="rect">
            <a:avLst/>
          </a:prstGeom>
        </p:spPr>
      </p:pic>
    </p:spTree>
    <p:extLst>
      <p:ext uri="{BB962C8B-B14F-4D97-AF65-F5344CB8AC3E}">
        <p14:creationId xmlns:p14="http://schemas.microsoft.com/office/powerpoint/2010/main" val="244796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04D33-7901-4868-BBE3-B63735B6E821}"/>
              </a:ext>
            </a:extLst>
          </p:cNvPr>
          <p:cNvSpPr>
            <a:spLocks noGrp="1"/>
          </p:cNvSpPr>
          <p:nvPr>
            <p:ph type="title"/>
          </p:nvPr>
        </p:nvSpPr>
        <p:spPr/>
        <p:txBody>
          <a:bodyPr>
            <a:normAutofit/>
          </a:bodyPr>
          <a:lstStyle/>
          <a:p>
            <a:r>
              <a:rPr lang="en-US" dirty="0"/>
              <a:t>How will CAFB use the data collected?</a:t>
            </a:r>
            <a:br>
              <a:rPr lang="en-US" sz="2800" dirty="0">
                <a:solidFill>
                  <a:schemeClr val="accent6"/>
                </a:solidFill>
                <a:latin typeface="Helvetica"/>
                <a:cs typeface="Helvetica"/>
              </a:rPr>
            </a:br>
            <a:endParaRPr lang="en-US" dirty="0"/>
          </a:p>
        </p:txBody>
      </p:sp>
      <p:sp>
        <p:nvSpPr>
          <p:cNvPr id="4" name="Slide Number Placeholder 3">
            <a:extLst>
              <a:ext uri="{FF2B5EF4-FFF2-40B4-BE49-F238E27FC236}">
                <a16:creationId xmlns:a16="http://schemas.microsoft.com/office/drawing/2014/main" id="{04E298B7-8859-4970-8DF6-97C46DCD4A4B}"/>
              </a:ext>
            </a:extLst>
          </p:cNvPr>
          <p:cNvSpPr>
            <a:spLocks noGrp="1"/>
          </p:cNvSpPr>
          <p:nvPr>
            <p:ph type="sldNum" sz="quarter" idx="12"/>
          </p:nvPr>
        </p:nvSpPr>
        <p:spPr/>
        <p:txBody>
          <a:bodyPr/>
          <a:lstStyle/>
          <a:p>
            <a:fld id="{35EF0AE7-132F-134A-B2CC-DA0B903DE908}" type="slidenum">
              <a:rPr lang="en-US" smtClean="0"/>
              <a:t>8</a:t>
            </a:fld>
            <a:endParaRPr lang="en-US"/>
          </a:p>
        </p:txBody>
      </p:sp>
      <p:sp>
        <p:nvSpPr>
          <p:cNvPr id="3" name="TextBox 2">
            <a:extLst>
              <a:ext uri="{FF2B5EF4-FFF2-40B4-BE49-F238E27FC236}">
                <a16:creationId xmlns:a16="http://schemas.microsoft.com/office/drawing/2014/main" id="{857A3A5E-4397-4311-8BF2-8274309EBF3F}"/>
              </a:ext>
            </a:extLst>
          </p:cNvPr>
          <p:cNvSpPr txBox="1"/>
          <p:nvPr/>
        </p:nvSpPr>
        <p:spPr>
          <a:xfrm>
            <a:off x="172027" y="1159717"/>
            <a:ext cx="4950479" cy="5386090"/>
          </a:xfrm>
          <a:prstGeom prst="rect">
            <a:avLst/>
          </a:prstGeom>
          <a:noFill/>
        </p:spPr>
        <p:txBody>
          <a:bodyPr wrap="square" rtlCol="0">
            <a:spAutoFit/>
          </a:bodyPr>
          <a:lstStyle/>
          <a:p>
            <a:endParaRPr lang="en-US" sz="1600" dirty="0"/>
          </a:p>
          <a:p>
            <a:pPr marL="342900" indent="-342900">
              <a:buSzPct val="100000"/>
              <a:buBlip>
                <a:blip r:embed="rId2"/>
              </a:buBlip>
            </a:pPr>
            <a:r>
              <a:rPr lang="en-US" sz="2000" dirty="0">
                <a:solidFill>
                  <a:schemeClr val="accent6"/>
                </a:solidFill>
                <a:latin typeface="Helvetica"/>
                <a:cs typeface="Helvetica"/>
              </a:rPr>
              <a:t>Procure food for all our cultures, age groups, and health conditions</a:t>
            </a:r>
          </a:p>
          <a:p>
            <a:pPr>
              <a:buSzPct val="100000"/>
            </a:pPr>
            <a:endParaRPr lang="en-US" sz="2000" dirty="0">
              <a:solidFill>
                <a:schemeClr val="accent6"/>
              </a:solidFill>
              <a:latin typeface="Helvetica"/>
              <a:cs typeface="Helvetica"/>
            </a:endParaRPr>
          </a:p>
          <a:p>
            <a:pPr marL="342900" indent="-342900">
              <a:buSzPct val="100000"/>
              <a:buBlip>
                <a:blip r:embed="rId2"/>
              </a:buBlip>
            </a:pPr>
            <a:r>
              <a:rPr lang="en-US" sz="2000" dirty="0">
                <a:solidFill>
                  <a:schemeClr val="accent6"/>
                </a:solidFill>
                <a:latin typeface="Helvetica"/>
                <a:cs typeface="Helvetica"/>
              </a:rPr>
              <a:t>Better serve areas without enough food resources</a:t>
            </a:r>
          </a:p>
          <a:p>
            <a:pPr>
              <a:buSzPct val="100000"/>
            </a:pPr>
            <a:endParaRPr lang="en-US" sz="2000" dirty="0">
              <a:solidFill>
                <a:schemeClr val="accent6"/>
              </a:solidFill>
              <a:latin typeface="Helvetica"/>
              <a:cs typeface="Helvetica"/>
            </a:endParaRPr>
          </a:p>
          <a:p>
            <a:pPr marL="342900" indent="-342900">
              <a:buSzPct val="100000"/>
              <a:buBlip>
                <a:blip r:embed="rId2"/>
              </a:buBlip>
            </a:pPr>
            <a:r>
              <a:rPr lang="en-US" sz="2000" dirty="0">
                <a:solidFill>
                  <a:schemeClr val="accent6"/>
                </a:solidFill>
                <a:latin typeface="Helvetica"/>
                <a:cs typeface="Helvetica"/>
              </a:rPr>
              <a:t>Provide grants to partners serving focus populations</a:t>
            </a:r>
          </a:p>
          <a:p>
            <a:pPr marL="342900" indent="-342900">
              <a:buSzPct val="100000"/>
              <a:buBlip>
                <a:blip r:embed="rId2"/>
              </a:buBlip>
            </a:pPr>
            <a:endParaRPr lang="en-US" sz="2000" dirty="0">
              <a:solidFill>
                <a:schemeClr val="accent6"/>
              </a:solidFill>
              <a:latin typeface="Helvetica"/>
              <a:cs typeface="Helvetica"/>
            </a:endParaRPr>
          </a:p>
          <a:p>
            <a:pPr marL="342900" indent="-342900">
              <a:buSzPct val="100000"/>
              <a:buBlip>
                <a:blip r:embed="rId2"/>
              </a:buBlip>
            </a:pPr>
            <a:r>
              <a:rPr lang="en-US" sz="2000" dirty="0">
                <a:solidFill>
                  <a:schemeClr val="accent6"/>
                </a:solidFill>
                <a:latin typeface="Helvetica"/>
                <a:cs typeface="Helvetica"/>
              </a:rPr>
              <a:t>Advocate for clients in local &amp; federal government</a:t>
            </a:r>
          </a:p>
          <a:p>
            <a:pPr>
              <a:buSzPct val="100000"/>
            </a:pPr>
            <a:endParaRPr lang="en-US" sz="2000" dirty="0">
              <a:solidFill>
                <a:schemeClr val="accent6"/>
              </a:solidFill>
              <a:latin typeface="Helvetica"/>
              <a:cs typeface="Helvetica"/>
            </a:endParaRPr>
          </a:p>
          <a:p>
            <a:pPr marL="342900" indent="-342900">
              <a:buSzPct val="100000"/>
              <a:buBlip>
                <a:blip r:embed="rId2"/>
              </a:buBlip>
            </a:pPr>
            <a:r>
              <a:rPr lang="en-US" sz="2000" dirty="0">
                <a:solidFill>
                  <a:schemeClr val="accent6"/>
                </a:solidFill>
                <a:latin typeface="Helvetica"/>
                <a:cs typeface="Helvetica"/>
              </a:rPr>
              <a:t>And more – all in the service of our community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pic>
        <p:nvPicPr>
          <p:cNvPr id="6" name="Picture 5" descr="Text&#10;&#10;Description automatically generated">
            <a:extLst>
              <a:ext uri="{FF2B5EF4-FFF2-40B4-BE49-F238E27FC236}">
                <a16:creationId xmlns:a16="http://schemas.microsoft.com/office/drawing/2014/main" id="{92FA0402-CFCA-46FD-946A-B23DCE822AF0}"/>
              </a:ext>
            </a:extLst>
          </p:cNvPr>
          <p:cNvPicPr>
            <a:picLocks noChangeAspect="1"/>
          </p:cNvPicPr>
          <p:nvPr/>
        </p:nvPicPr>
        <p:blipFill rotWithShape="1">
          <a:blip r:embed="rId3"/>
          <a:srcRect l="19640" r="13728"/>
          <a:stretch/>
        </p:blipFill>
        <p:spPr>
          <a:xfrm>
            <a:off x="5122506" y="1480046"/>
            <a:ext cx="4021494" cy="4021494"/>
          </a:xfrm>
          <a:prstGeom prst="rect">
            <a:avLst/>
          </a:prstGeom>
        </p:spPr>
      </p:pic>
    </p:spTree>
    <p:extLst>
      <p:ext uri="{BB962C8B-B14F-4D97-AF65-F5344CB8AC3E}">
        <p14:creationId xmlns:p14="http://schemas.microsoft.com/office/powerpoint/2010/main" val="762088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DC3673-A09D-42CB-89CE-E42404B98D4E}"/>
              </a:ext>
            </a:extLst>
          </p:cNvPr>
          <p:cNvSpPr>
            <a:spLocks noGrp="1"/>
          </p:cNvSpPr>
          <p:nvPr>
            <p:ph idx="1"/>
          </p:nvPr>
        </p:nvSpPr>
        <p:spPr>
          <a:xfrm>
            <a:off x="516577" y="1177885"/>
            <a:ext cx="8327571" cy="4903319"/>
          </a:xfrm>
        </p:spPr>
        <p:txBody>
          <a:bodyPr>
            <a:normAutofit/>
          </a:bodyPr>
          <a:lstStyle/>
          <a:p>
            <a:pPr marL="0" indent="0">
              <a:buNone/>
            </a:pPr>
            <a:r>
              <a:rPr lang="en-US" sz="3000" dirty="0">
                <a:latin typeface="Arial" panose="020B0604020202020204" pitchFamily="34" charset="0"/>
                <a:cs typeface="Arial" panose="020B0604020202020204" pitchFamily="34" charset="0"/>
              </a:rPr>
              <a:t>Service Insights provides more insight on our communities by collecting additional information.</a:t>
            </a:r>
          </a:p>
          <a:p>
            <a:pPr marL="0" indent="0">
              <a:buNone/>
            </a:pPr>
            <a:endParaRPr lang="en-US" sz="3000" dirty="0">
              <a:latin typeface="Arial" panose="020B0604020202020204" pitchFamily="34" charset="0"/>
              <a:cs typeface="Arial" panose="020B0604020202020204" pitchFamily="34" charset="0"/>
            </a:endParaRPr>
          </a:p>
          <a:p>
            <a:pPr marL="0" indent="0">
              <a:buNone/>
            </a:pPr>
            <a:r>
              <a:rPr lang="en-US" sz="3000" dirty="0">
                <a:latin typeface="Arial" panose="020B0604020202020204" pitchFamily="34" charset="0"/>
                <a:cs typeface="Arial" panose="020B0604020202020204" pitchFamily="34" charset="0"/>
              </a:rPr>
              <a:t>This information can be used by:</a:t>
            </a:r>
          </a:p>
          <a:p>
            <a:pPr marL="0" indent="0">
              <a:buNone/>
            </a:pPr>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Capital Area Food Bank</a:t>
            </a:r>
          </a:p>
          <a:p>
            <a:r>
              <a:rPr lang="en-US" sz="3000" dirty="0">
                <a:latin typeface="Arial" panose="020B0604020202020204" pitchFamily="34" charset="0"/>
                <a:cs typeface="Arial" panose="020B0604020202020204" pitchFamily="34" charset="0"/>
              </a:rPr>
              <a:t>Feeding America </a:t>
            </a:r>
          </a:p>
          <a:p>
            <a:r>
              <a:rPr lang="en-US" sz="3000" dirty="0">
                <a:latin typeface="Arial" panose="020B0604020202020204" pitchFamily="34" charset="0"/>
                <a:cs typeface="Arial" panose="020B0604020202020204" pitchFamily="34" charset="0"/>
              </a:rPr>
              <a:t>And you, our partners.</a:t>
            </a:r>
          </a:p>
        </p:txBody>
      </p:sp>
      <p:sp>
        <p:nvSpPr>
          <p:cNvPr id="4" name="Title 1">
            <a:extLst>
              <a:ext uri="{FF2B5EF4-FFF2-40B4-BE49-F238E27FC236}">
                <a16:creationId xmlns:a16="http://schemas.microsoft.com/office/drawing/2014/main" id="{91A30050-998D-426E-91FE-91F97CEE555D}"/>
              </a:ext>
            </a:extLst>
          </p:cNvPr>
          <p:cNvSpPr>
            <a:spLocks noGrp="1"/>
          </p:cNvSpPr>
          <p:nvPr>
            <p:ph type="title"/>
          </p:nvPr>
        </p:nvSpPr>
        <p:spPr>
          <a:xfrm>
            <a:off x="1678802" y="165153"/>
            <a:ext cx="7007997" cy="1143000"/>
          </a:xfrm>
        </p:spPr>
        <p:txBody>
          <a:bodyPr/>
          <a:lstStyle/>
          <a:p>
            <a:r>
              <a:rPr lang="en-US" dirty="0"/>
              <a:t>Data Usage</a:t>
            </a:r>
          </a:p>
        </p:txBody>
      </p:sp>
    </p:spTree>
    <p:extLst>
      <p:ext uri="{BB962C8B-B14F-4D97-AF65-F5344CB8AC3E}">
        <p14:creationId xmlns:p14="http://schemas.microsoft.com/office/powerpoint/2010/main" val="1272408722"/>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c3bbca8-3125-46da-8dbd-140a2afed26e">
      <UserInfo>
        <DisplayName>Jake Erlich</DisplayName>
        <AccountId>12</AccountId>
        <AccountType/>
      </UserInfo>
    </SharedWithUsers>
    <lcf76f155ced4ddcb4097134ff3c332f xmlns="c47770f8-ff8e-4e8c-8c5e-64043bf500fa">
      <Terms xmlns="http://schemas.microsoft.com/office/infopath/2007/PartnerControls"/>
    </lcf76f155ced4ddcb4097134ff3c332f>
    <TaxCatchAll xmlns="6c3bbca8-3125-46da-8dbd-140a2afed26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FBDA80164A9D4B87739493634028F9" ma:contentTypeVersion="18" ma:contentTypeDescription="Create a new document." ma:contentTypeScope="" ma:versionID="0e10b5fb54e06a1ce4b6f73fa0c6a317">
  <xsd:schema xmlns:xsd="http://www.w3.org/2001/XMLSchema" xmlns:xs="http://www.w3.org/2001/XMLSchema" xmlns:p="http://schemas.microsoft.com/office/2006/metadata/properties" xmlns:ns2="c47770f8-ff8e-4e8c-8c5e-64043bf500fa" xmlns:ns3="6c3bbca8-3125-46da-8dbd-140a2afed26e" targetNamespace="http://schemas.microsoft.com/office/2006/metadata/properties" ma:root="true" ma:fieldsID="cf38b2e7a399713900ea42e33b0c22c1" ns2:_="" ns3:_="">
    <xsd:import namespace="c47770f8-ff8e-4e8c-8c5e-64043bf500fa"/>
    <xsd:import namespace="6c3bbca8-3125-46da-8dbd-140a2afed2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7770f8-ff8e-4e8c-8c5e-64043bf500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0260574-f5ea-4813-af54-a91ef978e7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3bbca8-3125-46da-8dbd-140a2afed26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7cef9b0-e7b7-47f3-972b-77ffcff61bda}" ma:internalName="TaxCatchAll" ma:showField="CatchAllData" ma:web="6c3bbca8-3125-46da-8dbd-140a2afed2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C170C3-5DC9-4C27-B821-495C4E7AEA45}">
  <ds:schemaRefs>
    <ds:schemaRef ds:uri="http://schemas.microsoft.com/sharepoint/v3/contenttype/forms"/>
  </ds:schemaRefs>
</ds:datastoreItem>
</file>

<file path=customXml/itemProps2.xml><?xml version="1.0" encoding="utf-8"?>
<ds:datastoreItem xmlns:ds="http://schemas.openxmlformats.org/officeDocument/2006/customXml" ds:itemID="{C4877CA9-CA6A-41DF-86A7-DC40DE6F948F}">
  <ds:schemaRefs>
    <ds:schemaRef ds:uri="http://schemas.microsoft.com/office/2006/documentManagement/types"/>
    <ds:schemaRef ds:uri="http://purl.org/dc/terms/"/>
    <ds:schemaRef ds:uri="http://schemas.microsoft.com/office/2006/metadata/properties"/>
    <ds:schemaRef ds:uri="http://purl.org/dc/elements/1.1/"/>
    <ds:schemaRef ds:uri="http://purl.org/dc/dcmitype/"/>
    <ds:schemaRef ds:uri="c47770f8-ff8e-4e8c-8c5e-64043bf500fa"/>
    <ds:schemaRef ds:uri="http://schemas.microsoft.com/office/infopath/2007/PartnerControls"/>
    <ds:schemaRef ds:uri="http://schemas.openxmlformats.org/package/2006/metadata/core-properties"/>
    <ds:schemaRef ds:uri="6c3bbca8-3125-46da-8dbd-140a2afed26e"/>
    <ds:schemaRef ds:uri="http://www.w3.org/XML/1998/namespace"/>
  </ds:schemaRefs>
</ds:datastoreItem>
</file>

<file path=customXml/itemProps3.xml><?xml version="1.0" encoding="utf-8"?>
<ds:datastoreItem xmlns:ds="http://schemas.openxmlformats.org/officeDocument/2006/customXml" ds:itemID="{96C6F6CA-8971-494C-8959-9B8E6EB91B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7770f8-ff8e-4e8c-8c5e-64043bf500fa"/>
    <ds:schemaRef ds:uri="6c3bbca8-3125-46da-8dbd-140a2afed2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22411</TotalTime>
  <Words>1463</Words>
  <Application>Microsoft Office PowerPoint</Application>
  <PresentationFormat>On-screen Show (4:3)</PresentationFormat>
  <Paragraphs>278</Paragraphs>
  <Slides>31</Slides>
  <Notes>15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31</vt:i4>
      </vt:variant>
    </vt:vector>
  </HeadingPairs>
  <TitlesOfParts>
    <vt:vector size="40" baseType="lpstr">
      <vt:lpstr>Arial</vt:lpstr>
      <vt:lpstr>Calibri</vt:lpstr>
      <vt:lpstr>Calibri Light</vt:lpstr>
      <vt:lpstr>Georgia</vt:lpstr>
      <vt:lpstr>Helvetica</vt:lpstr>
      <vt:lpstr>Helvetica Light</vt:lpstr>
      <vt:lpstr>Theme1</vt:lpstr>
      <vt:lpstr>1_Office Theme</vt:lpstr>
      <vt:lpstr>3_Office Theme</vt:lpstr>
      <vt:lpstr>PowerPoint Presentation</vt:lpstr>
      <vt:lpstr>Introductions</vt:lpstr>
      <vt:lpstr> Orientation Agenda:</vt:lpstr>
      <vt:lpstr>Our Goals</vt:lpstr>
      <vt:lpstr>What is Service Insights (SI)?</vt:lpstr>
      <vt:lpstr>Service Insights is Digital Client Intake</vt:lpstr>
      <vt:lpstr>Benefits to You, Our CAFB Partners</vt:lpstr>
      <vt:lpstr>How will CAFB use the data collected? </vt:lpstr>
      <vt:lpstr>Data Usage</vt:lpstr>
      <vt:lpstr>Service Insights is Secure</vt:lpstr>
      <vt:lpstr>Let’s see a quick preview!</vt:lpstr>
      <vt:lpstr>How it Works</vt:lpstr>
      <vt:lpstr>PowerPoint Presentation</vt:lpstr>
      <vt:lpstr>PowerPoint Presentation</vt:lpstr>
      <vt:lpstr>PowerPoint Presentation</vt:lpstr>
      <vt:lpstr>Informing Clients about SI</vt:lpstr>
      <vt:lpstr>PowerPoint Presentation</vt:lpstr>
      <vt:lpstr>What if someone doesn’t want to register?</vt:lpstr>
      <vt:lpstr>PowerPoint Presentation</vt:lpstr>
      <vt:lpstr>Expectations of CAFB</vt:lpstr>
      <vt:lpstr>Do we have to register everyone at once?!</vt:lpstr>
      <vt:lpstr>Service Insights Demonstration</vt:lpstr>
      <vt:lpstr>Service Insights demonstration includes:</vt:lpstr>
      <vt:lpstr>Service Insights Test Site</vt:lpstr>
      <vt:lpstr>Training the Team</vt:lpstr>
      <vt:lpstr>Reports</vt:lpstr>
      <vt:lpstr>Report Example</vt:lpstr>
      <vt:lpstr>Starting with Live Client Intake</vt:lpstr>
      <vt:lpstr>Starting with Paper Intake</vt:lpstr>
      <vt:lpstr>The Onboarding Process</vt:lpstr>
      <vt:lpstr>Goals after today’s training</vt:lpstr>
    </vt:vector>
  </TitlesOfParts>
  <Company>BRTRC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Nojae Kim</dc:creator>
  <cp:lastModifiedBy>Jake Karaisz</cp:lastModifiedBy>
  <cp:revision>181</cp:revision>
  <cp:lastPrinted>2019-08-16T13:30:40Z</cp:lastPrinted>
  <dcterms:created xsi:type="dcterms:W3CDTF">2011-12-07T15:41:44Z</dcterms:created>
  <dcterms:modified xsi:type="dcterms:W3CDTF">2024-01-24T21:54:05Z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0x010100B3FBDA80164A9D4B87739493634028F9</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MediaServiceImageTags">
    <vt:lpwstr/>
  </property>
</Properties>
</file>